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6"/>
  </p:notesMasterIdLst>
  <p:sldIdLst>
    <p:sldId id="256" r:id="rId2"/>
    <p:sldId id="257" r:id="rId3"/>
    <p:sldId id="259" r:id="rId4"/>
    <p:sldId id="260" r:id="rId5"/>
    <p:sldId id="307" r:id="rId6"/>
    <p:sldId id="308" r:id="rId7"/>
    <p:sldId id="309" r:id="rId8"/>
    <p:sldId id="310" r:id="rId9"/>
    <p:sldId id="311" r:id="rId10"/>
    <p:sldId id="312" r:id="rId11"/>
    <p:sldId id="314" r:id="rId12"/>
    <p:sldId id="317" r:id="rId13"/>
    <p:sldId id="316" r:id="rId14"/>
    <p:sldId id="262" r:id="rId15"/>
  </p:sldIdLst>
  <p:sldSz cx="9144000" cy="5143500" type="screen16x9"/>
  <p:notesSz cx="6858000" cy="9144000"/>
  <p:embeddedFontLst>
    <p:embeddedFont>
      <p:font typeface="Arimo" panose="020B0604020202020204" charset="0"/>
      <p:regular r:id="rId17"/>
      <p:bold r:id="rId18"/>
      <p:italic r:id="rId19"/>
      <p:boldItalic r:id="rId20"/>
    </p:embeddedFont>
    <p:embeddedFont>
      <p:font typeface="Be Vietnam Pro"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B90A3B-B23F-4A3C-95B0-25BFC782562E}">
  <a:tblStyle styleId="{A6B90A3B-B23F-4A3C-95B0-25BFC78256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101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d1bf8d60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pic>
        <p:nvPicPr>
          <p:cNvPr id="10" name="Google Shape;10;p2"/>
          <p:cNvPicPr preferRelativeResize="0"/>
          <p:nvPr/>
        </p:nvPicPr>
        <p:blipFill rotWithShape="1">
          <a:blip r:embed="rId3">
            <a:alphaModFix amt="80000"/>
          </a:blip>
          <a:srcRect t="3727" r="17074" b="73696"/>
          <a:stretch/>
        </p:blipFill>
        <p:spPr>
          <a:xfrm rot="10800000">
            <a:off x="6787077" y="95377"/>
            <a:ext cx="2201198" cy="755748"/>
          </a:xfrm>
          <a:prstGeom prst="rect">
            <a:avLst/>
          </a:prstGeom>
          <a:noFill/>
          <a:ln>
            <a:noFill/>
          </a:ln>
        </p:spPr>
      </p:pic>
      <p:pic>
        <p:nvPicPr>
          <p:cNvPr id="11" name="Google Shape;11;p2"/>
          <p:cNvPicPr preferRelativeResize="0"/>
          <p:nvPr/>
        </p:nvPicPr>
        <p:blipFill rotWithShape="1">
          <a:blip r:embed="rId4">
            <a:alphaModFix amt="80000"/>
          </a:blip>
          <a:srcRect r="12188"/>
          <a:stretch/>
        </p:blipFill>
        <p:spPr>
          <a:xfrm>
            <a:off x="-883125" y="3779825"/>
            <a:ext cx="3838223" cy="2418049"/>
          </a:xfrm>
          <a:prstGeom prst="rect">
            <a:avLst/>
          </a:prstGeom>
          <a:noFill/>
          <a:ln>
            <a:noFill/>
          </a:ln>
        </p:spPr>
      </p:pic>
      <p:grpSp>
        <p:nvGrpSpPr>
          <p:cNvPr id="12" name="Google Shape;12;p2"/>
          <p:cNvGrpSpPr/>
          <p:nvPr/>
        </p:nvGrpSpPr>
        <p:grpSpPr>
          <a:xfrm>
            <a:off x="2" y="-7348"/>
            <a:ext cx="9143998" cy="5150848"/>
            <a:chOff x="2" y="-7348"/>
            <a:chExt cx="9143998" cy="5150848"/>
          </a:xfrm>
        </p:grpSpPr>
        <p:pic>
          <p:nvPicPr>
            <p:cNvPr id="13" name="Google Shape;13;p2"/>
            <p:cNvPicPr preferRelativeResize="0"/>
            <p:nvPr/>
          </p:nvPicPr>
          <p:blipFill rotWithShape="1">
            <a:blip r:embed="rId5">
              <a:alphaModFix amt="80000"/>
            </a:blip>
            <a:srcRect l="19511" t="7914" r="14324" b="8689"/>
            <a:stretch/>
          </p:blipFill>
          <p:spPr>
            <a:xfrm>
              <a:off x="6722675" y="1643575"/>
              <a:ext cx="2421325" cy="3499924"/>
            </a:xfrm>
            <a:prstGeom prst="rect">
              <a:avLst/>
            </a:prstGeom>
            <a:noFill/>
            <a:ln>
              <a:noFill/>
            </a:ln>
          </p:spPr>
        </p:pic>
        <p:pic>
          <p:nvPicPr>
            <p:cNvPr id="14" name="Google Shape;14;p2"/>
            <p:cNvPicPr preferRelativeResize="0"/>
            <p:nvPr/>
          </p:nvPicPr>
          <p:blipFill rotWithShape="1">
            <a:blip r:embed="rId5">
              <a:alphaModFix amt="80000"/>
            </a:blip>
            <a:srcRect l="19511" t="7914" r="14324" b="8689"/>
            <a:stretch/>
          </p:blipFill>
          <p:spPr>
            <a:xfrm rot="10800000">
              <a:off x="2" y="-7348"/>
              <a:ext cx="2187823" cy="3162424"/>
            </a:xfrm>
            <a:prstGeom prst="rect">
              <a:avLst/>
            </a:prstGeom>
            <a:noFill/>
            <a:ln>
              <a:noFill/>
            </a:ln>
          </p:spPr>
        </p:pic>
      </p:grpSp>
      <p:sp>
        <p:nvSpPr>
          <p:cNvPr id="15" name="Google Shape;15;p2"/>
          <p:cNvSpPr txBox="1">
            <a:spLocks noGrp="1"/>
          </p:cNvSpPr>
          <p:nvPr>
            <p:ph type="ctrTitle"/>
          </p:nvPr>
        </p:nvSpPr>
        <p:spPr>
          <a:xfrm>
            <a:off x="2199138" y="1372075"/>
            <a:ext cx="4745700" cy="1772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6" name="Google Shape;16;p2"/>
          <p:cNvSpPr txBox="1">
            <a:spLocks noGrp="1"/>
          </p:cNvSpPr>
          <p:nvPr>
            <p:ph type="subTitle" idx="1"/>
          </p:nvPr>
        </p:nvSpPr>
        <p:spPr>
          <a:xfrm>
            <a:off x="2199397" y="3209025"/>
            <a:ext cx="4745400" cy="4758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pic>
        <p:nvPicPr>
          <p:cNvPr id="19" name="Google Shape;19;p3"/>
          <p:cNvPicPr preferRelativeResize="0"/>
          <p:nvPr/>
        </p:nvPicPr>
        <p:blipFill>
          <a:blip r:embed="rId3">
            <a:alphaModFix amt="80000"/>
          </a:blip>
          <a:stretch>
            <a:fillRect/>
          </a:stretch>
        </p:blipFill>
        <p:spPr>
          <a:xfrm rot="-5400000">
            <a:off x="5380448" y="1171824"/>
            <a:ext cx="5155502" cy="2811849"/>
          </a:xfrm>
          <a:prstGeom prst="rect">
            <a:avLst/>
          </a:prstGeom>
          <a:noFill/>
          <a:ln>
            <a:noFill/>
          </a:ln>
        </p:spPr>
      </p:pic>
      <p:pic>
        <p:nvPicPr>
          <p:cNvPr id="20" name="Google Shape;20;p3"/>
          <p:cNvPicPr preferRelativeResize="0"/>
          <p:nvPr/>
        </p:nvPicPr>
        <p:blipFill>
          <a:blip r:embed="rId4">
            <a:alphaModFix amt="80000"/>
          </a:blip>
          <a:stretch>
            <a:fillRect/>
          </a:stretch>
        </p:blipFill>
        <p:spPr>
          <a:xfrm rot="10800000">
            <a:off x="616425" y="4382099"/>
            <a:ext cx="1297027" cy="103600"/>
          </a:xfrm>
          <a:prstGeom prst="rect">
            <a:avLst/>
          </a:prstGeom>
          <a:noFill/>
          <a:ln>
            <a:noFill/>
          </a:ln>
        </p:spPr>
      </p:pic>
      <p:pic>
        <p:nvPicPr>
          <p:cNvPr id="21" name="Google Shape;21;p3"/>
          <p:cNvPicPr preferRelativeResize="0"/>
          <p:nvPr/>
        </p:nvPicPr>
        <p:blipFill rotWithShape="1">
          <a:blip r:embed="rId5">
            <a:alphaModFix amt="80000"/>
          </a:blip>
          <a:srcRect l="29937" t="7914" r="14324" b="8689"/>
          <a:stretch/>
        </p:blipFill>
        <p:spPr>
          <a:xfrm rot="-5400000">
            <a:off x="4247811" y="-637812"/>
            <a:ext cx="1782026" cy="3057649"/>
          </a:xfrm>
          <a:prstGeom prst="rect">
            <a:avLst/>
          </a:prstGeom>
          <a:noFill/>
          <a:ln>
            <a:noFill/>
          </a:ln>
        </p:spPr>
      </p:pic>
      <p:sp>
        <p:nvSpPr>
          <p:cNvPr id="22" name="Google Shape;22;p3"/>
          <p:cNvSpPr txBox="1">
            <a:spLocks noGrp="1"/>
          </p:cNvSpPr>
          <p:nvPr>
            <p:ph type="title"/>
          </p:nvPr>
        </p:nvSpPr>
        <p:spPr>
          <a:xfrm>
            <a:off x="720000" y="2164525"/>
            <a:ext cx="5067600" cy="10410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720000" y="1151950"/>
            <a:ext cx="1702500" cy="11583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720000" y="3322700"/>
            <a:ext cx="5067600" cy="4755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pic>
        <p:nvPicPr>
          <p:cNvPr id="37" name="Google Shape;37;p5"/>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grpSp>
        <p:nvGrpSpPr>
          <p:cNvPr id="38" name="Google Shape;38;p5"/>
          <p:cNvGrpSpPr/>
          <p:nvPr/>
        </p:nvGrpSpPr>
        <p:grpSpPr>
          <a:xfrm>
            <a:off x="-203902" y="4066462"/>
            <a:ext cx="9408077" cy="2648276"/>
            <a:chOff x="-262602" y="3607287"/>
            <a:chExt cx="9408077" cy="2648276"/>
          </a:xfrm>
        </p:grpSpPr>
        <p:pic>
          <p:nvPicPr>
            <p:cNvPr id="39" name="Google Shape;39;p5"/>
            <p:cNvPicPr preferRelativeResize="0"/>
            <p:nvPr/>
          </p:nvPicPr>
          <p:blipFill rotWithShape="1">
            <a:blip r:embed="rId3">
              <a:alphaModFix amt="80000"/>
            </a:blip>
            <a:srcRect t="5820"/>
            <a:stretch/>
          </p:blipFill>
          <p:spPr>
            <a:xfrm flipH="1">
              <a:off x="-262602" y="3607287"/>
              <a:ext cx="5155502" cy="2648276"/>
            </a:xfrm>
            <a:prstGeom prst="rect">
              <a:avLst/>
            </a:prstGeom>
            <a:noFill/>
            <a:ln>
              <a:noFill/>
            </a:ln>
          </p:spPr>
        </p:pic>
        <p:pic>
          <p:nvPicPr>
            <p:cNvPr id="40" name="Google Shape;40;p5"/>
            <p:cNvPicPr preferRelativeResize="0"/>
            <p:nvPr/>
          </p:nvPicPr>
          <p:blipFill>
            <a:blip r:embed="rId4">
              <a:alphaModFix amt="80000"/>
            </a:blip>
            <a:stretch>
              <a:fillRect/>
            </a:stretch>
          </p:blipFill>
          <p:spPr>
            <a:xfrm>
              <a:off x="4892900" y="3788765"/>
              <a:ext cx="4252575" cy="2352635"/>
            </a:xfrm>
            <a:prstGeom prst="rect">
              <a:avLst/>
            </a:prstGeom>
            <a:noFill/>
            <a:ln>
              <a:noFill/>
            </a:ln>
          </p:spPr>
        </p:pic>
      </p:grpSp>
      <p:pic>
        <p:nvPicPr>
          <p:cNvPr id="41" name="Google Shape;41;p5"/>
          <p:cNvPicPr preferRelativeResize="0"/>
          <p:nvPr/>
        </p:nvPicPr>
        <p:blipFill>
          <a:blip r:embed="rId5">
            <a:alphaModFix amt="80000"/>
          </a:blip>
          <a:stretch>
            <a:fillRect/>
          </a:stretch>
        </p:blipFill>
        <p:spPr>
          <a:xfrm rot="-5400000">
            <a:off x="8085900" y="889499"/>
            <a:ext cx="1297027" cy="103600"/>
          </a:xfrm>
          <a:prstGeom prst="rect">
            <a:avLst/>
          </a:prstGeom>
          <a:noFill/>
          <a:ln>
            <a:noFill/>
          </a:ln>
        </p:spPr>
      </p:pic>
      <p:pic>
        <p:nvPicPr>
          <p:cNvPr id="42" name="Google Shape;42;p5"/>
          <p:cNvPicPr preferRelativeResize="0"/>
          <p:nvPr/>
        </p:nvPicPr>
        <p:blipFill rotWithShape="1">
          <a:blip r:embed="rId6">
            <a:alphaModFix amt="80000"/>
          </a:blip>
          <a:srcRect l="29937" t="7914" r="14324" b="8689"/>
          <a:stretch/>
        </p:blipFill>
        <p:spPr>
          <a:xfrm rot="5400000" flipH="1">
            <a:off x="256261" y="-989325"/>
            <a:ext cx="1782026" cy="3057649"/>
          </a:xfrm>
          <a:prstGeom prst="rect">
            <a:avLst/>
          </a:prstGeom>
          <a:noFill/>
          <a:ln>
            <a:noFill/>
          </a:ln>
        </p:spPr>
      </p:pic>
      <p:sp>
        <p:nvSpPr>
          <p:cNvPr id="43" name="Google Shape;4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 name="Google Shape;44;p5"/>
          <p:cNvSpPr txBox="1">
            <a:spLocks noGrp="1"/>
          </p:cNvSpPr>
          <p:nvPr>
            <p:ph type="subTitle" idx="1"/>
          </p:nvPr>
        </p:nvSpPr>
        <p:spPr>
          <a:xfrm>
            <a:off x="5056080" y="2376875"/>
            <a:ext cx="2648100" cy="1211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45" name="Google Shape;45;p5"/>
          <p:cNvSpPr txBox="1">
            <a:spLocks noGrp="1"/>
          </p:cNvSpPr>
          <p:nvPr>
            <p:ph type="subTitle" idx="2"/>
          </p:nvPr>
        </p:nvSpPr>
        <p:spPr>
          <a:xfrm>
            <a:off x="1439750" y="2376875"/>
            <a:ext cx="2648100" cy="1211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46" name="Google Shape;46;p5"/>
          <p:cNvSpPr txBox="1">
            <a:spLocks noGrp="1"/>
          </p:cNvSpPr>
          <p:nvPr>
            <p:ph type="subTitle" idx="3"/>
          </p:nvPr>
        </p:nvSpPr>
        <p:spPr>
          <a:xfrm>
            <a:off x="5056075" y="1944400"/>
            <a:ext cx="2648100" cy="528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 Vietnam Pro"/>
              <a:buNone/>
              <a:defRPr sz="2000" b="1">
                <a:latin typeface="Be Vietnam Pro"/>
                <a:ea typeface="Be Vietnam Pro"/>
                <a:cs typeface="Be Vietnam Pro"/>
                <a:sym typeface="Be Vietnam Pro"/>
              </a:defRPr>
            </a:lvl1pPr>
            <a:lvl2pPr lvl="1"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
        <p:nvSpPr>
          <p:cNvPr id="47" name="Google Shape;47;p5"/>
          <p:cNvSpPr txBox="1">
            <a:spLocks noGrp="1"/>
          </p:cNvSpPr>
          <p:nvPr>
            <p:ph type="subTitle" idx="4"/>
          </p:nvPr>
        </p:nvSpPr>
        <p:spPr>
          <a:xfrm>
            <a:off x="1439750" y="1944400"/>
            <a:ext cx="2648100" cy="528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 Vietnam Pro"/>
              <a:buNone/>
              <a:defRPr sz="2000" b="1">
                <a:latin typeface="Be Vietnam Pro"/>
                <a:ea typeface="Be Vietnam Pro"/>
                <a:cs typeface="Be Vietnam Pro"/>
                <a:sym typeface="Be Vietnam Pro"/>
              </a:defRPr>
            </a:lvl1pPr>
            <a:lvl2pPr lvl="1"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TITLE_ONLY_1_2">
    <p:spTree>
      <p:nvGrpSpPr>
        <p:cNvPr id="1" name="Shape 138"/>
        <p:cNvGrpSpPr/>
        <p:nvPr/>
      </p:nvGrpSpPr>
      <p:grpSpPr>
        <a:xfrm>
          <a:off x="0" y="0"/>
          <a:ext cx="0" cy="0"/>
          <a:chOff x="0" y="0"/>
          <a:chExt cx="0" cy="0"/>
        </a:xfrm>
      </p:grpSpPr>
      <p:pic>
        <p:nvPicPr>
          <p:cNvPr id="139" name="Google Shape;139;p16"/>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sp>
        <p:nvSpPr>
          <p:cNvPr id="140" name="Google Shape;14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pic>
        <p:nvPicPr>
          <p:cNvPr id="141" name="Google Shape;141;p16"/>
          <p:cNvPicPr preferRelativeResize="0"/>
          <p:nvPr/>
        </p:nvPicPr>
        <p:blipFill rotWithShape="1">
          <a:blip r:embed="rId3">
            <a:alphaModFix amt="80000"/>
          </a:blip>
          <a:srcRect l="19511" t="7914" r="14324" b="8689"/>
          <a:stretch/>
        </p:blipFill>
        <p:spPr>
          <a:xfrm rot="5400000">
            <a:off x="-53776" y="3519950"/>
            <a:ext cx="1998976" cy="2889426"/>
          </a:xfrm>
          <a:prstGeom prst="rect">
            <a:avLst/>
          </a:prstGeom>
          <a:noFill/>
          <a:ln>
            <a:noFill/>
          </a:ln>
        </p:spPr>
      </p:pic>
      <p:pic>
        <p:nvPicPr>
          <p:cNvPr id="142" name="Google Shape;142;p16"/>
          <p:cNvPicPr preferRelativeResize="0"/>
          <p:nvPr/>
        </p:nvPicPr>
        <p:blipFill>
          <a:blip r:embed="rId4">
            <a:alphaModFix amt="80000"/>
          </a:blip>
          <a:stretch>
            <a:fillRect/>
          </a:stretch>
        </p:blipFill>
        <p:spPr>
          <a:xfrm>
            <a:off x="8019825" y="199799"/>
            <a:ext cx="1297027" cy="103600"/>
          </a:xfrm>
          <a:prstGeom prst="rect">
            <a:avLst/>
          </a:prstGeom>
          <a:noFill/>
          <a:ln>
            <a:noFill/>
          </a:ln>
        </p:spPr>
      </p:pic>
      <p:grpSp>
        <p:nvGrpSpPr>
          <p:cNvPr id="143" name="Google Shape;143;p16"/>
          <p:cNvGrpSpPr/>
          <p:nvPr/>
        </p:nvGrpSpPr>
        <p:grpSpPr>
          <a:xfrm>
            <a:off x="-42523" y="2476352"/>
            <a:ext cx="9981809" cy="3045078"/>
            <a:chOff x="-42523" y="2476352"/>
            <a:chExt cx="9981809" cy="3045078"/>
          </a:xfrm>
        </p:grpSpPr>
        <p:pic>
          <p:nvPicPr>
            <p:cNvPr id="144" name="Google Shape;144;p16"/>
            <p:cNvPicPr preferRelativeResize="0"/>
            <p:nvPr/>
          </p:nvPicPr>
          <p:blipFill rotWithShape="1">
            <a:blip r:embed="rId5">
              <a:alphaModFix amt="80000"/>
            </a:blip>
            <a:srcRect t="3727" r="17074" b="73696"/>
            <a:stretch/>
          </p:blipFill>
          <p:spPr>
            <a:xfrm rot="5400000">
              <a:off x="-765248" y="3199077"/>
              <a:ext cx="2201198" cy="755748"/>
            </a:xfrm>
            <a:prstGeom prst="rect">
              <a:avLst/>
            </a:prstGeom>
            <a:noFill/>
            <a:ln>
              <a:noFill/>
            </a:ln>
          </p:spPr>
        </p:pic>
        <p:grpSp>
          <p:nvGrpSpPr>
            <p:cNvPr id="145" name="Google Shape;145;p16"/>
            <p:cNvGrpSpPr/>
            <p:nvPr/>
          </p:nvGrpSpPr>
          <p:grpSpPr>
            <a:xfrm>
              <a:off x="7056402" y="4221724"/>
              <a:ext cx="2882884" cy="1299706"/>
              <a:chOff x="7056402" y="4221724"/>
              <a:chExt cx="2882884" cy="1299706"/>
            </a:xfrm>
          </p:grpSpPr>
          <p:pic>
            <p:nvPicPr>
              <p:cNvPr id="146" name="Google Shape;146;p16"/>
              <p:cNvPicPr preferRelativeResize="0"/>
              <p:nvPr/>
            </p:nvPicPr>
            <p:blipFill rotWithShape="1">
              <a:blip r:embed="rId5">
                <a:alphaModFix/>
              </a:blip>
              <a:srcRect t="3727" r="17074" b="73696"/>
              <a:stretch/>
            </p:blipFill>
            <p:spPr>
              <a:xfrm>
                <a:off x="7056402" y="4493702"/>
                <a:ext cx="2201198" cy="755748"/>
              </a:xfrm>
              <a:prstGeom prst="rect">
                <a:avLst/>
              </a:prstGeom>
              <a:noFill/>
              <a:ln>
                <a:noFill/>
              </a:ln>
            </p:spPr>
          </p:pic>
          <p:pic>
            <p:nvPicPr>
              <p:cNvPr id="147" name="Google Shape;147;p16"/>
              <p:cNvPicPr preferRelativeResize="0"/>
              <p:nvPr/>
            </p:nvPicPr>
            <p:blipFill rotWithShape="1">
              <a:blip r:embed="rId5">
                <a:alphaModFix amt="80000"/>
              </a:blip>
              <a:srcRect t="3727" r="17074" b="73696"/>
              <a:stretch/>
            </p:blipFill>
            <p:spPr>
              <a:xfrm rot="9900001">
                <a:off x="7677789" y="4493704"/>
                <a:ext cx="2201197" cy="755746"/>
              </a:xfrm>
              <a:prstGeom prst="rect">
                <a:avLst/>
              </a:prstGeom>
              <a:noFill/>
              <a:ln>
                <a:noFill/>
              </a:ln>
            </p:spPr>
          </p:pic>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148"/>
        <p:cNvGrpSpPr/>
        <p:nvPr/>
      </p:nvGrpSpPr>
      <p:grpSpPr>
        <a:xfrm>
          <a:off x="0" y="0"/>
          <a:ext cx="0" cy="0"/>
          <a:chOff x="0" y="0"/>
          <a:chExt cx="0" cy="0"/>
        </a:xfrm>
      </p:grpSpPr>
      <p:pic>
        <p:nvPicPr>
          <p:cNvPr id="149" name="Google Shape;149;p17"/>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grpSp>
        <p:nvGrpSpPr>
          <p:cNvPr id="150" name="Google Shape;150;p17"/>
          <p:cNvGrpSpPr/>
          <p:nvPr/>
        </p:nvGrpSpPr>
        <p:grpSpPr>
          <a:xfrm>
            <a:off x="57377" y="29352"/>
            <a:ext cx="6317498" cy="5126748"/>
            <a:chOff x="57377" y="29352"/>
            <a:chExt cx="6317498" cy="5126748"/>
          </a:xfrm>
        </p:grpSpPr>
        <p:pic>
          <p:nvPicPr>
            <p:cNvPr id="151" name="Google Shape;151;p17"/>
            <p:cNvPicPr preferRelativeResize="0"/>
            <p:nvPr/>
          </p:nvPicPr>
          <p:blipFill rotWithShape="1">
            <a:blip r:embed="rId3">
              <a:alphaModFix amt="80000"/>
            </a:blip>
            <a:srcRect t="3727" r="17074" b="73696"/>
            <a:stretch/>
          </p:blipFill>
          <p:spPr>
            <a:xfrm rot="10800000">
              <a:off x="57377" y="29352"/>
              <a:ext cx="2201198" cy="755748"/>
            </a:xfrm>
            <a:prstGeom prst="rect">
              <a:avLst/>
            </a:prstGeom>
            <a:noFill/>
            <a:ln>
              <a:noFill/>
            </a:ln>
          </p:spPr>
        </p:pic>
        <p:pic>
          <p:nvPicPr>
            <p:cNvPr id="152" name="Google Shape;152;p17"/>
            <p:cNvPicPr preferRelativeResize="0"/>
            <p:nvPr/>
          </p:nvPicPr>
          <p:blipFill rotWithShape="1">
            <a:blip r:embed="rId3">
              <a:alphaModFix amt="80000"/>
            </a:blip>
            <a:srcRect t="3727" r="17074" b="73696"/>
            <a:stretch/>
          </p:blipFill>
          <p:spPr>
            <a:xfrm>
              <a:off x="4173677" y="4400352"/>
              <a:ext cx="2201198" cy="755748"/>
            </a:xfrm>
            <a:prstGeom prst="rect">
              <a:avLst/>
            </a:prstGeom>
            <a:noFill/>
            <a:ln>
              <a:noFill/>
            </a:ln>
          </p:spPr>
        </p:pic>
      </p:grpSp>
      <p:pic>
        <p:nvPicPr>
          <p:cNvPr id="153" name="Google Shape;153;p17"/>
          <p:cNvPicPr preferRelativeResize="0"/>
          <p:nvPr/>
        </p:nvPicPr>
        <p:blipFill>
          <a:blip r:embed="rId4">
            <a:alphaModFix amt="80000"/>
          </a:blip>
          <a:stretch>
            <a:fillRect/>
          </a:stretch>
        </p:blipFill>
        <p:spPr>
          <a:xfrm rot="10800000" flipH="1">
            <a:off x="616425" y="4726424"/>
            <a:ext cx="1297027" cy="103600"/>
          </a:xfrm>
          <a:prstGeom prst="rect">
            <a:avLst/>
          </a:prstGeom>
          <a:noFill/>
          <a:ln>
            <a:noFill/>
          </a:ln>
        </p:spPr>
      </p:pic>
      <p:sp>
        <p:nvSpPr>
          <p:cNvPr id="154" name="Google Shape;154;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5" name="Google Shape;155;p17"/>
          <p:cNvSpPr txBox="1">
            <a:spLocks noGrp="1"/>
          </p:cNvSpPr>
          <p:nvPr>
            <p:ph type="subTitle" idx="1"/>
          </p:nvPr>
        </p:nvSpPr>
        <p:spPr>
          <a:xfrm>
            <a:off x="4891123" y="1770350"/>
            <a:ext cx="3318600" cy="1935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6" name="Google Shape;156;p17"/>
          <p:cNvSpPr txBox="1">
            <a:spLocks noGrp="1"/>
          </p:cNvSpPr>
          <p:nvPr>
            <p:ph type="subTitle" idx="2"/>
          </p:nvPr>
        </p:nvSpPr>
        <p:spPr>
          <a:xfrm>
            <a:off x="934275" y="1770350"/>
            <a:ext cx="3318600" cy="1935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pic>
        <p:nvPicPr>
          <p:cNvPr id="157" name="Google Shape;157;p17"/>
          <p:cNvPicPr preferRelativeResize="0"/>
          <p:nvPr/>
        </p:nvPicPr>
        <p:blipFill rotWithShape="1">
          <a:blip r:embed="rId5">
            <a:alphaModFix amt="80000"/>
          </a:blip>
          <a:srcRect l="19511" t="7914" r="14324" b="8689"/>
          <a:stretch/>
        </p:blipFill>
        <p:spPr>
          <a:xfrm>
            <a:off x="7535475" y="2818450"/>
            <a:ext cx="1608525" cy="232504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19"/>
        <p:cNvGrpSpPr/>
        <p:nvPr/>
      </p:nvGrpSpPr>
      <p:grpSpPr>
        <a:xfrm>
          <a:off x="0" y="0"/>
          <a:ext cx="0" cy="0"/>
          <a:chOff x="0" y="0"/>
          <a:chExt cx="0" cy="0"/>
        </a:xfrm>
      </p:grpSpPr>
      <p:pic>
        <p:nvPicPr>
          <p:cNvPr id="220" name="Google Shape;220;p23"/>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pic>
        <p:nvPicPr>
          <p:cNvPr id="221" name="Google Shape;221;p23"/>
          <p:cNvPicPr preferRelativeResize="0"/>
          <p:nvPr/>
        </p:nvPicPr>
        <p:blipFill rotWithShape="1">
          <a:blip r:embed="rId3">
            <a:alphaModFix amt="80000"/>
          </a:blip>
          <a:srcRect t="3727" r="17074" b="73696"/>
          <a:stretch/>
        </p:blipFill>
        <p:spPr>
          <a:xfrm rot="5400000">
            <a:off x="-763123" y="3697752"/>
            <a:ext cx="2201198" cy="755748"/>
          </a:xfrm>
          <a:prstGeom prst="rect">
            <a:avLst/>
          </a:prstGeom>
          <a:noFill/>
          <a:ln>
            <a:noFill/>
          </a:ln>
        </p:spPr>
      </p:pic>
      <p:pic>
        <p:nvPicPr>
          <p:cNvPr id="222" name="Google Shape;222;p23"/>
          <p:cNvPicPr preferRelativeResize="0"/>
          <p:nvPr/>
        </p:nvPicPr>
        <p:blipFill>
          <a:blip r:embed="rId4">
            <a:alphaModFix amt="80000"/>
          </a:blip>
          <a:stretch>
            <a:fillRect/>
          </a:stretch>
        </p:blipFill>
        <p:spPr>
          <a:xfrm rot="-5400000" flipH="1">
            <a:off x="-234725" y="3483149"/>
            <a:ext cx="1297027" cy="103600"/>
          </a:xfrm>
          <a:prstGeom prst="rect">
            <a:avLst/>
          </a:prstGeom>
          <a:noFill/>
          <a:ln>
            <a:noFill/>
          </a:ln>
        </p:spPr>
      </p:pic>
      <p:grpSp>
        <p:nvGrpSpPr>
          <p:cNvPr id="223" name="Google Shape;223;p23"/>
          <p:cNvGrpSpPr/>
          <p:nvPr/>
        </p:nvGrpSpPr>
        <p:grpSpPr>
          <a:xfrm>
            <a:off x="-337287" y="-360938"/>
            <a:ext cx="9481287" cy="5504437"/>
            <a:chOff x="-337287" y="-360938"/>
            <a:chExt cx="9481287" cy="5504437"/>
          </a:xfrm>
        </p:grpSpPr>
        <p:pic>
          <p:nvPicPr>
            <p:cNvPr id="224" name="Google Shape;224;p23"/>
            <p:cNvPicPr preferRelativeResize="0"/>
            <p:nvPr/>
          </p:nvPicPr>
          <p:blipFill rotWithShape="1">
            <a:blip r:embed="rId5">
              <a:alphaModFix amt="80000"/>
            </a:blip>
            <a:srcRect l="19511" t="7914" r="14324" b="8689"/>
            <a:stretch/>
          </p:blipFill>
          <p:spPr>
            <a:xfrm>
              <a:off x="7102575" y="2192700"/>
              <a:ext cx="2041425" cy="2950799"/>
            </a:xfrm>
            <a:prstGeom prst="rect">
              <a:avLst/>
            </a:prstGeom>
            <a:noFill/>
            <a:ln>
              <a:noFill/>
            </a:ln>
          </p:spPr>
        </p:pic>
        <p:pic>
          <p:nvPicPr>
            <p:cNvPr id="225" name="Google Shape;225;p23"/>
            <p:cNvPicPr preferRelativeResize="0"/>
            <p:nvPr/>
          </p:nvPicPr>
          <p:blipFill rotWithShape="1">
            <a:blip r:embed="rId5">
              <a:alphaModFix amt="80000"/>
            </a:blip>
            <a:srcRect l="19511" t="7914" r="14324" b="8689"/>
            <a:stretch/>
          </p:blipFill>
          <p:spPr>
            <a:xfrm rot="5400000" flipH="1">
              <a:off x="117400" y="-815625"/>
              <a:ext cx="2041425" cy="2950799"/>
            </a:xfrm>
            <a:prstGeom prst="rect">
              <a:avLst/>
            </a:prstGeom>
            <a:noFill/>
            <a:ln>
              <a:noFill/>
            </a:ln>
          </p:spPr>
        </p:pic>
      </p:grpSp>
      <p:sp>
        <p:nvSpPr>
          <p:cNvPr id="226" name="Google Shape;22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7" name="Google Shape;227;p23"/>
          <p:cNvSpPr txBox="1">
            <a:spLocks noGrp="1"/>
          </p:cNvSpPr>
          <p:nvPr>
            <p:ph type="subTitle" idx="1"/>
          </p:nvPr>
        </p:nvSpPr>
        <p:spPr>
          <a:xfrm>
            <a:off x="1201350" y="1981943"/>
            <a:ext cx="3208500" cy="66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8" name="Google Shape;228;p23"/>
          <p:cNvSpPr txBox="1">
            <a:spLocks noGrp="1"/>
          </p:cNvSpPr>
          <p:nvPr>
            <p:ph type="subTitle" idx="2"/>
          </p:nvPr>
        </p:nvSpPr>
        <p:spPr>
          <a:xfrm>
            <a:off x="4734149" y="1981943"/>
            <a:ext cx="32085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9" name="Google Shape;229;p23"/>
          <p:cNvSpPr txBox="1">
            <a:spLocks noGrp="1"/>
          </p:cNvSpPr>
          <p:nvPr>
            <p:ph type="subTitle" idx="3"/>
          </p:nvPr>
        </p:nvSpPr>
        <p:spPr>
          <a:xfrm>
            <a:off x="1201350" y="3415350"/>
            <a:ext cx="3208500" cy="66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0" name="Google Shape;230;p23"/>
          <p:cNvSpPr txBox="1">
            <a:spLocks noGrp="1"/>
          </p:cNvSpPr>
          <p:nvPr>
            <p:ph type="subTitle" idx="4"/>
          </p:nvPr>
        </p:nvSpPr>
        <p:spPr>
          <a:xfrm>
            <a:off x="4734149" y="3415350"/>
            <a:ext cx="3208500" cy="66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1" name="Google Shape;231;p23"/>
          <p:cNvSpPr txBox="1">
            <a:spLocks noGrp="1"/>
          </p:cNvSpPr>
          <p:nvPr>
            <p:ph type="subTitle" idx="5"/>
          </p:nvPr>
        </p:nvSpPr>
        <p:spPr>
          <a:xfrm>
            <a:off x="1201350" y="1676000"/>
            <a:ext cx="3208500" cy="405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 Vietnam Pro"/>
              <a:buNone/>
              <a:defRPr sz="2000" b="1">
                <a:latin typeface="Be Vietnam Pro"/>
                <a:ea typeface="Be Vietnam Pro"/>
                <a:cs typeface="Be Vietnam Pro"/>
                <a:sym typeface="Be Vietnam Pro"/>
              </a:defRPr>
            </a:lvl1pPr>
            <a:lvl2pPr lvl="1"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
        <p:nvSpPr>
          <p:cNvPr id="232" name="Google Shape;232;p23"/>
          <p:cNvSpPr txBox="1">
            <a:spLocks noGrp="1"/>
          </p:cNvSpPr>
          <p:nvPr>
            <p:ph type="subTitle" idx="6"/>
          </p:nvPr>
        </p:nvSpPr>
        <p:spPr>
          <a:xfrm>
            <a:off x="4734146" y="1676000"/>
            <a:ext cx="3208500" cy="405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 Vietnam Pro"/>
              <a:buNone/>
              <a:defRPr sz="2000" b="1">
                <a:latin typeface="Be Vietnam Pro"/>
                <a:ea typeface="Be Vietnam Pro"/>
                <a:cs typeface="Be Vietnam Pro"/>
                <a:sym typeface="Be Vietnam Pro"/>
              </a:defRPr>
            </a:lvl1pPr>
            <a:lvl2pPr lvl="1"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
        <p:nvSpPr>
          <p:cNvPr id="233" name="Google Shape;233;p23"/>
          <p:cNvSpPr txBox="1">
            <a:spLocks noGrp="1"/>
          </p:cNvSpPr>
          <p:nvPr>
            <p:ph type="subTitle" idx="7"/>
          </p:nvPr>
        </p:nvSpPr>
        <p:spPr>
          <a:xfrm>
            <a:off x="1201350" y="3109457"/>
            <a:ext cx="3208500" cy="405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 Vietnam Pro"/>
              <a:buNone/>
              <a:defRPr sz="2000" b="1">
                <a:latin typeface="Be Vietnam Pro"/>
                <a:ea typeface="Be Vietnam Pro"/>
                <a:cs typeface="Be Vietnam Pro"/>
                <a:sym typeface="Be Vietnam Pro"/>
              </a:defRPr>
            </a:lvl1pPr>
            <a:lvl2pPr lvl="1"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
        <p:nvSpPr>
          <p:cNvPr id="234" name="Google Shape;234;p23"/>
          <p:cNvSpPr txBox="1">
            <a:spLocks noGrp="1"/>
          </p:cNvSpPr>
          <p:nvPr>
            <p:ph type="subTitle" idx="8"/>
          </p:nvPr>
        </p:nvSpPr>
        <p:spPr>
          <a:xfrm>
            <a:off x="4734146" y="3109457"/>
            <a:ext cx="3208500" cy="405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 Vietnam Pro"/>
              <a:buNone/>
              <a:defRPr sz="2000" b="1">
                <a:latin typeface="Be Vietnam Pro"/>
                <a:ea typeface="Be Vietnam Pro"/>
                <a:cs typeface="Be Vietnam Pro"/>
                <a:sym typeface="Be Vietnam Pro"/>
              </a:defRPr>
            </a:lvl1pPr>
            <a:lvl2pPr lvl="1"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algn="ctr" rtl="0">
              <a:lnSpc>
                <a:spcPct val="115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7"/>
        <p:cNvGrpSpPr/>
        <p:nvPr/>
      </p:nvGrpSpPr>
      <p:grpSpPr>
        <a:xfrm>
          <a:off x="0" y="0"/>
          <a:ext cx="0" cy="0"/>
          <a:chOff x="0" y="0"/>
          <a:chExt cx="0" cy="0"/>
        </a:xfrm>
      </p:grpSpPr>
      <p:pic>
        <p:nvPicPr>
          <p:cNvPr id="278" name="Google Shape;278;p27"/>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grpSp>
        <p:nvGrpSpPr>
          <p:cNvPr id="279" name="Google Shape;279;p27"/>
          <p:cNvGrpSpPr/>
          <p:nvPr/>
        </p:nvGrpSpPr>
        <p:grpSpPr>
          <a:xfrm>
            <a:off x="0" y="-12601"/>
            <a:ext cx="9735927" cy="5625478"/>
            <a:chOff x="0" y="-12601"/>
            <a:chExt cx="9735927" cy="5625478"/>
          </a:xfrm>
        </p:grpSpPr>
        <p:pic>
          <p:nvPicPr>
            <p:cNvPr id="280" name="Google Shape;280;p27"/>
            <p:cNvPicPr preferRelativeResize="0"/>
            <p:nvPr/>
          </p:nvPicPr>
          <p:blipFill rotWithShape="1">
            <a:blip r:embed="rId3">
              <a:alphaModFix amt="80000"/>
            </a:blip>
            <a:srcRect l="19511" t="7914" r="14324" b="8689"/>
            <a:stretch/>
          </p:blipFill>
          <p:spPr>
            <a:xfrm rot="-5400000" flipH="1">
              <a:off x="5845638" y="1722587"/>
              <a:ext cx="3181652" cy="4598927"/>
            </a:xfrm>
            <a:prstGeom prst="rect">
              <a:avLst/>
            </a:prstGeom>
            <a:noFill/>
            <a:ln>
              <a:noFill/>
            </a:ln>
          </p:spPr>
        </p:pic>
        <p:pic>
          <p:nvPicPr>
            <p:cNvPr id="281" name="Google Shape;281;p27"/>
            <p:cNvPicPr preferRelativeResize="0"/>
            <p:nvPr/>
          </p:nvPicPr>
          <p:blipFill rotWithShape="1">
            <a:blip r:embed="rId3">
              <a:alphaModFix amt="80000"/>
            </a:blip>
            <a:srcRect l="19511" t="7914" r="14324" b="8689"/>
            <a:stretch/>
          </p:blipFill>
          <p:spPr>
            <a:xfrm rot="5400000" flipH="1">
              <a:off x="562024" y="-574626"/>
              <a:ext cx="2523301" cy="3647350"/>
            </a:xfrm>
            <a:prstGeom prst="rect">
              <a:avLst/>
            </a:prstGeom>
            <a:noFill/>
            <a:ln>
              <a:noFill/>
            </a:ln>
          </p:spPr>
        </p:pic>
      </p:grpSp>
      <p:grpSp>
        <p:nvGrpSpPr>
          <p:cNvPr id="282" name="Google Shape;282;p27"/>
          <p:cNvGrpSpPr/>
          <p:nvPr/>
        </p:nvGrpSpPr>
        <p:grpSpPr>
          <a:xfrm>
            <a:off x="5137006" y="-134913"/>
            <a:ext cx="3771744" cy="1281529"/>
            <a:chOff x="5137006" y="-134913"/>
            <a:chExt cx="3771744" cy="1281529"/>
          </a:xfrm>
        </p:grpSpPr>
        <p:pic>
          <p:nvPicPr>
            <p:cNvPr id="283" name="Google Shape;283;p27"/>
            <p:cNvPicPr preferRelativeResize="0"/>
            <p:nvPr/>
          </p:nvPicPr>
          <p:blipFill rotWithShape="1">
            <a:blip r:embed="rId4">
              <a:alphaModFix amt="80000"/>
            </a:blip>
            <a:srcRect t="3727" r="17074" b="73696"/>
            <a:stretch/>
          </p:blipFill>
          <p:spPr>
            <a:xfrm rot="10800000">
              <a:off x="6707552" y="-102748"/>
              <a:ext cx="2201198" cy="755748"/>
            </a:xfrm>
            <a:prstGeom prst="rect">
              <a:avLst/>
            </a:prstGeom>
            <a:noFill/>
            <a:ln>
              <a:noFill/>
            </a:ln>
          </p:spPr>
        </p:pic>
        <p:pic>
          <p:nvPicPr>
            <p:cNvPr id="284" name="Google Shape;284;p27"/>
            <p:cNvPicPr preferRelativeResize="0"/>
            <p:nvPr/>
          </p:nvPicPr>
          <p:blipFill rotWithShape="1">
            <a:blip r:embed="rId4">
              <a:alphaModFix amt="80000"/>
            </a:blip>
            <a:srcRect t="3727" r="17074" b="73696"/>
            <a:stretch/>
          </p:blipFill>
          <p:spPr>
            <a:xfrm rot="-867736">
              <a:off x="5196502" y="127979"/>
              <a:ext cx="2201198" cy="755745"/>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5"/>
        <p:cNvGrpSpPr/>
        <p:nvPr/>
      </p:nvGrpSpPr>
      <p:grpSpPr>
        <a:xfrm>
          <a:off x="0" y="0"/>
          <a:ext cx="0" cy="0"/>
          <a:chOff x="0" y="0"/>
          <a:chExt cx="0" cy="0"/>
        </a:xfrm>
      </p:grpSpPr>
      <p:pic>
        <p:nvPicPr>
          <p:cNvPr id="286" name="Google Shape;286;p28"/>
          <p:cNvPicPr preferRelativeResize="0"/>
          <p:nvPr/>
        </p:nvPicPr>
        <p:blipFill rotWithShape="1">
          <a:blip r:embed="rId2">
            <a:alphaModFix/>
          </a:blip>
          <a:srcRect t="1777" r="21642"/>
          <a:stretch/>
        </p:blipFill>
        <p:spPr>
          <a:xfrm rot="5400000">
            <a:off x="1996813" y="-2009413"/>
            <a:ext cx="5163424" cy="9157050"/>
          </a:xfrm>
          <a:prstGeom prst="rect">
            <a:avLst/>
          </a:prstGeom>
          <a:noFill/>
          <a:ln>
            <a:noFill/>
          </a:ln>
        </p:spPr>
      </p:pic>
      <p:grpSp>
        <p:nvGrpSpPr>
          <p:cNvPr id="287" name="Google Shape;287;p28"/>
          <p:cNvGrpSpPr/>
          <p:nvPr/>
        </p:nvGrpSpPr>
        <p:grpSpPr>
          <a:xfrm>
            <a:off x="-883125" y="-746376"/>
            <a:ext cx="10105705" cy="7075578"/>
            <a:chOff x="-883125" y="-746376"/>
            <a:chExt cx="10105705" cy="7075578"/>
          </a:xfrm>
        </p:grpSpPr>
        <p:pic>
          <p:nvPicPr>
            <p:cNvPr id="288" name="Google Shape;288;p28"/>
            <p:cNvPicPr preferRelativeResize="0"/>
            <p:nvPr/>
          </p:nvPicPr>
          <p:blipFill rotWithShape="1">
            <a:blip r:embed="rId3">
              <a:alphaModFix amt="80000"/>
            </a:blip>
            <a:srcRect r="12188"/>
            <a:stretch/>
          </p:blipFill>
          <p:spPr>
            <a:xfrm>
              <a:off x="-883125" y="3757450"/>
              <a:ext cx="4082202" cy="2571751"/>
            </a:xfrm>
            <a:prstGeom prst="rect">
              <a:avLst/>
            </a:prstGeom>
            <a:noFill/>
            <a:ln>
              <a:noFill/>
            </a:ln>
          </p:spPr>
        </p:pic>
        <p:pic>
          <p:nvPicPr>
            <p:cNvPr id="289" name="Google Shape;289;p28"/>
            <p:cNvPicPr preferRelativeResize="0"/>
            <p:nvPr/>
          </p:nvPicPr>
          <p:blipFill rotWithShape="1">
            <a:blip r:embed="rId3">
              <a:alphaModFix/>
            </a:blip>
            <a:srcRect l="24153" r="12184"/>
            <a:stretch/>
          </p:blipFill>
          <p:spPr>
            <a:xfrm rot="10800000">
              <a:off x="6263108" y="-746376"/>
              <a:ext cx="2959473" cy="2571751"/>
            </a:xfrm>
            <a:prstGeom prst="rect">
              <a:avLst/>
            </a:prstGeom>
            <a:noFill/>
            <a:ln>
              <a:noFill/>
            </a:ln>
          </p:spPr>
        </p:pic>
      </p:grpSp>
      <p:pic>
        <p:nvPicPr>
          <p:cNvPr id="290" name="Google Shape;290;p28"/>
          <p:cNvPicPr preferRelativeResize="0"/>
          <p:nvPr/>
        </p:nvPicPr>
        <p:blipFill>
          <a:blip r:embed="rId4">
            <a:alphaModFix amt="80000"/>
          </a:blip>
          <a:stretch>
            <a:fillRect/>
          </a:stretch>
        </p:blipFill>
        <p:spPr>
          <a:xfrm rot="-5400000" flipH="1">
            <a:off x="-234725" y="3483149"/>
            <a:ext cx="1297027" cy="103600"/>
          </a:xfrm>
          <a:prstGeom prst="rect">
            <a:avLst/>
          </a:prstGeom>
          <a:noFill/>
          <a:ln>
            <a:noFill/>
          </a:ln>
        </p:spPr>
      </p:pic>
      <p:grpSp>
        <p:nvGrpSpPr>
          <p:cNvPr id="291" name="Google Shape;291;p28"/>
          <p:cNvGrpSpPr/>
          <p:nvPr/>
        </p:nvGrpSpPr>
        <p:grpSpPr>
          <a:xfrm>
            <a:off x="-155336" y="-387066"/>
            <a:ext cx="1614671" cy="3077116"/>
            <a:chOff x="-155336" y="-387066"/>
            <a:chExt cx="1614671" cy="3077116"/>
          </a:xfrm>
        </p:grpSpPr>
        <p:pic>
          <p:nvPicPr>
            <p:cNvPr id="292" name="Google Shape;292;p28"/>
            <p:cNvPicPr preferRelativeResize="0"/>
            <p:nvPr/>
          </p:nvPicPr>
          <p:blipFill rotWithShape="1">
            <a:blip r:embed="rId5">
              <a:alphaModFix amt="80000"/>
            </a:blip>
            <a:srcRect t="3727" r="17074" b="73696"/>
            <a:stretch/>
          </p:blipFill>
          <p:spPr>
            <a:xfrm rot="5400000">
              <a:off x="-686798" y="1211577"/>
              <a:ext cx="2201198" cy="755748"/>
            </a:xfrm>
            <a:prstGeom prst="rect">
              <a:avLst/>
            </a:prstGeom>
            <a:noFill/>
            <a:ln>
              <a:noFill/>
            </a:ln>
          </p:spPr>
        </p:pic>
        <p:pic>
          <p:nvPicPr>
            <p:cNvPr id="293" name="Google Shape;293;p28"/>
            <p:cNvPicPr preferRelativeResize="0"/>
            <p:nvPr/>
          </p:nvPicPr>
          <p:blipFill rotWithShape="1">
            <a:blip r:embed="rId5">
              <a:alphaModFix amt="80000"/>
            </a:blip>
            <a:srcRect t="3727" r="17074" b="73696"/>
            <a:stretch/>
          </p:blipFill>
          <p:spPr>
            <a:xfrm rot="-3901096">
              <a:off x="-448599" y="392278"/>
              <a:ext cx="2201197" cy="755747"/>
            </a:xfrm>
            <a:prstGeom prst="rect">
              <a:avLst/>
            </a:prstGeom>
            <a:noFill/>
            <a:ln>
              <a:noFill/>
            </a:ln>
          </p:spPr>
        </p:pic>
      </p:grpSp>
      <p:grpSp>
        <p:nvGrpSpPr>
          <p:cNvPr id="294" name="Google Shape;294;p28"/>
          <p:cNvGrpSpPr/>
          <p:nvPr/>
        </p:nvGrpSpPr>
        <p:grpSpPr>
          <a:xfrm rot="-6815027">
            <a:off x="7092505" y="2935986"/>
            <a:ext cx="1614713" cy="3077196"/>
            <a:chOff x="-155336" y="-387066"/>
            <a:chExt cx="1614671" cy="3077116"/>
          </a:xfrm>
        </p:grpSpPr>
        <p:pic>
          <p:nvPicPr>
            <p:cNvPr id="295" name="Google Shape;295;p28"/>
            <p:cNvPicPr preferRelativeResize="0"/>
            <p:nvPr/>
          </p:nvPicPr>
          <p:blipFill rotWithShape="1">
            <a:blip r:embed="rId5">
              <a:alphaModFix amt="80000"/>
            </a:blip>
            <a:srcRect t="3727" r="17074" b="73696"/>
            <a:stretch/>
          </p:blipFill>
          <p:spPr>
            <a:xfrm rot="5400000">
              <a:off x="-686798" y="1211577"/>
              <a:ext cx="2201198" cy="755748"/>
            </a:xfrm>
            <a:prstGeom prst="rect">
              <a:avLst/>
            </a:prstGeom>
            <a:noFill/>
            <a:ln>
              <a:noFill/>
            </a:ln>
          </p:spPr>
        </p:pic>
        <p:pic>
          <p:nvPicPr>
            <p:cNvPr id="296" name="Google Shape;296;p28"/>
            <p:cNvPicPr preferRelativeResize="0"/>
            <p:nvPr/>
          </p:nvPicPr>
          <p:blipFill rotWithShape="1">
            <a:blip r:embed="rId5">
              <a:alphaModFix amt="80000"/>
            </a:blip>
            <a:srcRect t="3727" r="17074" b="73696"/>
            <a:stretch/>
          </p:blipFill>
          <p:spPr>
            <a:xfrm rot="-3901096">
              <a:off x="-448599" y="392278"/>
              <a:ext cx="2201197" cy="755747"/>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1pPr>
            <a:lvl2pPr lvl="1"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2pPr>
            <a:lvl3pPr lvl="2"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3pPr>
            <a:lvl4pPr lvl="3"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4pPr>
            <a:lvl5pPr lvl="4"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5pPr>
            <a:lvl6pPr lvl="5"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6pPr>
            <a:lvl7pPr lvl="6"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7pPr>
            <a:lvl8pPr lvl="7"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8pPr>
            <a:lvl9pPr lvl="8"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9pPr>
          </a:lstStyle>
          <a:p>
            <a:endParaRPr/>
          </a:p>
        </p:txBody>
      </p:sp>
      <p:sp>
        <p:nvSpPr>
          <p:cNvPr id="7" name="Google Shape;7;p1"/>
          <p:cNvSpPr txBox="1">
            <a:spLocks noGrp="1"/>
          </p:cNvSpPr>
          <p:nvPr>
            <p:ph type="body" idx="1"/>
          </p:nvPr>
        </p:nvSpPr>
        <p:spPr>
          <a:xfrm>
            <a:off x="713225" y="1152475"/>
            <a:ext cx="7681800" cy="345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1pPr>
            <a:lvl2pPr marL="914400" lvl="1"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62" r:id="rId5"/>
    <p:sldLayoutId id="2147483663" r:id="rId6"/>
    <p:sldLayoutId id="2147483669" r:id="rId7"/>
    <p:sldLayoutId id="2147483673" r:id="rId8"/>
    <p:sldLayoutId id="2147483674"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2"/>
          <p:cNvSpPr txBox="1">
            <a:spLocks noGrp="1"/>
          </p:cNvSpPr>
          <p:nvPr>
            <p:ph type="ctrTitle"/>
          </p:nvPr>
        </p:nvSpPr>
        <p:spPr>
          <a:xfrm>
            <a:off x="1678898" y="1259174"/>
            <a:ext cx="6423286" cy="108362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AI-DRIVEN BEHAVIORAL DATA ANALYTICS FOR MENTAL HEALTH</a:t>
            </a:r>
            <a:endParaRPr sz="2800" dirty="0"/>
          </a:p>
        </p:txBody>
      </p:sp>
      <p:sp>
        <p:nvSpPr>
          <p:cNvPr id="308" name="Google Shape;308;p32"/>
          <p:cNvSpPr txBox="1">
            <a:spLocks noGrp="1"/>
          </p:cNvSpPr>
          <p:nvPr>
            <p:ph type="subTitle" idx="1"/>
          </p:nvPr>
        </p:nvSpPr>
        <p:spPr>
          <a:xfrm>
            <a:off x="1821306" y="2488367"/>
            <a:ext cx="6280878" cy="11392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PREDICTING USER TRENDS AND PROVIDING ACTIONABLE INSIGHTS</a:t>
            </a:r>
            <a:endParaRPr dirty="0"/>
          </a:p>
        </p:txBody>
      </p:sp>
      <p:sp>
        <p:nvSpPr>
          <p:cNvPr id="2" name="TextBox 1">
            <a:extLst>
              <a:ext uri="{FF2B5EF4-FFF2-40B4-BE49-F238E27FC236}">
                <a16:creationId xmlns:a16="http://schemas.microsoft.com/office/drawing/2014/main" id="{5DB9AC64-346F-CB06-DC52-B5EA5A325CFD}"/>
              </a:ext>
            </a:extLst>
          </p:cNvPr>
          <p:cNvSpPr txBox="1"/>
          <p:nvPr/>
        </p:nvSpPr>
        <p:spPr>
          <a:xfrm>
            <a:off x="3934917" y="3979887"/>
            <a:ext cx="2930578" cy="307777"/>
          </a:xfrm>
          <a:prstGeom prst="rect">
            <a:avLst/>
          </a:prstGeom>
          <a:noFill/>
        </p:spPr>
        <p:txBody>
          <a:bodyPr wrap="square" rtlCol="0">
            <a:spAutoFit/>
          </a:bodyPr>
          <a:lstStyle/>
          <a:p>
            <a:r>
              <a:rPr lang="en-IN" dirty="0">
                <a:solidFill>
                  <a:schemeClr val="tx1"/>
                </a:solidFill>
              </a:rPr>
              <a:t>TERM PAPER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4F790608-89C6-211D-18FA-DA2BB884D8BE}"/>
              </a:ext>
            </a:extLst>
          </p:cNvPr>
          <p:cNvSpPr>
            <a:spLocks noChangeArrowheads="1"/>
          </p:cNvSpPr>
          <p:nvPr/>
        </p:nvSpPr>
        <p:spPr bwMode="auto">
          <a:xfrm>
            <a:off x="162631" y="460991"/>
            <a:ext cx="8464208"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000" b="1" i="0" strike="noStrike" cap="none" normalizeH="0" baseline="0" dirty="0">
                <a:ln>
                  <a:noFill/>
                </a:ln>
                <a:solidFill>
                  <a:schemeClr val="tx2"/>
                </a:solidFill>
                <a:effectLst/>
                <a:latin typeface="Arial" panose="020B0604020202020204" pitchFamily="34" charset="0"/>
              </a:rPr>
              <a:t>BEHAVIORAL INSIGHTS</a:t>
            </a:r>
            <a:endParaRPr kumimoji="0" lang="en-US" altLang="en-US" sz="1000" b="0" i="0" strike="noStrike" cap="none" normalizeH="0" baseline="0" dirty="0">
              <a:ln>
                <a:noFill/>
              </a:ln>
              <a:solidFill>
                <a:schemeClr val="tx2"/>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000" b="1" i="0" u="none" strike="noStrike" cap="none" normalizeH="0" baseline="0" dirty="0">
                <a:ln>
                  <a:noFill/>
                </a:ln>
                <a:solidFill>
                  <a:schemeClr val="tx1"/>
                </a:solidFill>
                <a:effectLst/>
                <a:latin typeface="Arial" panose="020B0604020202020204" pitchFamily="34" charset="0"/>
              </a:rPr>
              <a:t>Emotional Pattern Recognition</a:t>
            </a:r>
            <a:r>
              <a:rPr kumimoji="0" lang="en-US" altLang="en-US" sz="1000" b="0" i="0" u="none" strike="noStrike" cap="none" normalizeH="0" baseline="0" dirty="0">
                <a:ln>
                  <a:noFill/>
                </a:ln>
                <a:solidFill>
                  <a:schemeClr val="tx1"/>
                </a:solidFill>
                <a:effectLst/>
                <a:latin typeface="Arial" panose="020B0604020202020204" pitchFamily="34" charset="0"/>
              </a:rPr>
              <a:t>:</a:t>
            </a:r>
          </a:p>
          <a:p>
            <a:pPr marL="457200" marR="0" lvl="1" algn="l" defTabSz="914400" rtl="0" eaLnBrk="0" fontAlgn="base" latinLnBrk="0" hangingPunct="0">
              <a:lnSpc>
                <a:spcPct val="100000"/>
              </a:lnSpc>
              <a:spcBef>
                <a:spcPct val="0"/>
              </a:spcBef>
              <a:spcAft>
                <a:spcPct val="0"/>
              </a:spcAft>
              <a:buClrTx/>
              <a:buSzTx/>
              <a:tabLst/>
            </a:pPr>
            <a:r>
              <a:rPr kumimoji="0" lang="en-US" altLang="en-US" sz="1000" b="0" i="0" u="none" strike="noStrike" cap="none" normalizeH="0" baseline="0" dirty="0">
                <a:ln>
                  <a:noFill/>
                </a:ln>
                <a:solidFill>
                  <a:schemeClr val="tx1"/>
                </a:solidFill>
                <a:effectLst/>
                <a:latin typeface="Arial" panose="020B0604020202020204" pitchFamily="34" charset="0"/>
              </a:rPr>
              <a:t>Detected </a:t>
            </a:r>
            <a:r>
              <a:rPr kumimoji="0" lang="en-US" altLang="en-US" sz="1000" b="1" i="0" u="none" strike="noStrike" cap="none" normalizeH="0" baseline="0" dirty="0">
                <a:ln>
                  <a:noFill/>
                </a:ln>
                <a:solidFill>
                  <a:schemeClr val="tx1"/>
                </a:solidFill>
                <a:effectLst/>
                <a:latin typeface="Arial" panose="020B0604020202020204" pitchFamily="34" charset="0"/>
              </a:rPr>
              <a:t>anxiety patterns</a:t>
            </a:r>
            <a:r>
              <a:rPr kumimoji="0" lang="en-US" altLang="en-US" sz="1000" b="0" i="0" u="none" strike="noStrike" cap="none" normalizeH="0" baseline="0" dirty="0">
                <a:ln>
                  <a:noFill/>
                </a:ln>
                <a:solidFill>
                  <a:schemeClr val="tx1"/>
                </a:solidFill>
                <a:effectLst/>
                <a:latin typeface="Arial" panose="020B0604020202020204" pitchFamily="34" charset="0"/>
              </a:rPr>
              <a:t> based on speech data, including fluctuations in tone, speech speed.</a:t>
            </a:r>
          </a:p>
          <a:p>
            <a:pPr marL="457200" marR="0" lvl="1" algn="l" defTabSz="914400" rtl="0" eaLnBrk="0" fontAlgn="base" latinLnBrk="0" hangingPunct="0">
              <a:lnSpc>
                <a:spcPct val="100000"/>
              </a:lnSpc>
              <a:spcBef>
                <a:spcPct val="0"/>
              </a:spcBef>
              <a:spcAft>
                <a:spcPct val="0"/>
              </a:spcAft>
              <a:buClrTx/>
              <a:buSzTx/>
              <a:tabLst/>
            </a:pPr>
            <a:r>
              <a:rPr kumimoji="0" lang="en-US" altLang="en-US" sz="1000" b="0" i="0" u="none" strike="noStrike" cap="none" normalizeH="0" baseline="0" dirty="0">
                <a:ln>
                  <a:noFill/>
                </a:ln>
                <a:solidFill>
                  <a:schemeClr val="tx1"/>
                </a:solidFill>
                <a:effectLst/>
                <a:latin typeface="Arial" panose="020B0604020202020204" pitchFamily="34" charset="0"/>
              </a:rPr>
              <a:t>Identified </a:t>
            </a:r>
            <a:r>
              <a:rPr kumimoji="0" lang="en-US" altLang="en-US" sz="1000" b="1" i="0" u="none" strike="noStrike" cap="none" normalizeH="0" baseline="0" dirty="0">
                <a:ln>
                  <a:noFill/>
                </a:ln>
                <a:solidFill>
                  <a:schemeClr val="tx1"/>
                </a:solidFill>
                <a:effectLst/>
                <a:latin typeface="Arial" panose="020B0604020202020204" pitchFamily="34" charset="0"/>
              </a:rPr>
              <a:t>depression trends</a:t>
            </a:r>
            <a:r>
              <a:rPr kumimoji="0" lang="en-US" altLang="en-US" sz="1000" b="0" i="0" u="none" strike="noStrike" cap="none" normalizeH="0" baseline="0" dirty="0">
                <a:ln>
                  <a:noFill/>
                </a:ln>
                <a:solidFill>
                  <a:schemeClr val="tx1"/>
                </a:solidFill>
                <a:effectLst/>
                <a:latin typeface="Arial" panose="020B0604020202020204" pitchFamily="34" charset="0"/>
              </a:rPr>
              <a:t> through patterns of app usage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000" b="1" i="0" u="none" strike="noStrike" cap="none" normalizeH="0" baseline="0" dirty="0">
                <a:ln>
                  <a:noFill/>
                </a:ln>
                <a:solidFill>
                  <a:schemeClr val="tx1"/>
                </a:solidFill>
                <a:effectLst/>
                <a:latin typeface="Arial" panose="020B0604020202020204" pitchFamily="34" charset="0"/>
              </a:rPr>
              <a:t>Usage Patterns</a:t>
            </a:r>
            <a:r>
              <a:rPr kumimoji="0" lang="en-US" altLang="en-US" sz="1000" b="0" i="0" u="none" strike="noStrike" cap="none" normalizeH="0" baseline="0" dirty="0">
                <a:ln>
                  <a:noFill/>
                </a:ln>
                <a:solidFill>
                  <a:schemeClr val="tx1"/>
                </a:solidFill>
                <a:effectLst/>
                <a:latin typeface="Arial" panose="020B0604020202020204" pitchFamily="34" charset="0"/>
              </a:rPr>
              <a:t>:</a:t>
            </a:r>
          </a:p>
          <a:p>
            <a:pPr marL="457200" marR="0" lvl="1" algn="l" defTabSz="914400" rtl="0" eaLnBrk="0" fontAlgn="base" latinLnBrk="0" hangingPunct="0">
              <a:lnSpc>
                <a:spcPct val="100000"/>
              </a:lnSpc>
              <a:spcBef>
                <a:spcPct val="0"/>
              </a:spcBef>
              <a:spcAft>
                <a:spcPct val="0"/>
              </a:spcAft>
              <a:buClrTx/>
              <a:buSzTx/>
              <a:tabLst/>
            </a:pPr>
            <a:r>
              <a:rPr kumimoji="0" lang="en-US" altLang="en-US" sz="1000" b="0" i="0" u="none" strike="noStrike" cap="none" normalizeH="0" baseline="0" dirty="0">
                <a:ln>
                  <a:noFill/>
                </a:ln>
                <a:solidFill>
                  <a:schemeClr val="tx1"/>
                </a:solidFill>
                <a:effectLst/>
                <a:latin typeface="Arial" panose="020B0604020202020204" pitchFamily="34" charset="0"/>
              </a:rPr>
              <a:t>Identified a significant reduction in </a:t>
            </a:r>
            <a:r>
              <a:rPr kumimoji="0" lang="en-US" altLang="en-US" sz="1000" b="1" i="0" u="none" strike="noStrike" cap="none" normalizeH="0" baseline="0" dirty="0">
                <a:ln>
                  <a:noFill/>
                </a:ln>
                <a:solidFill>
                  <a:schemeClr val="tx1"/>
                </a:solidFill>
                <a:effectLst/>
                <a:latin typeface="Arial" panose="020B0604020202020204" pitchFamily="34" charset="0"/>
              </a:rPr>
              <a:t>app interactions</a:t>
            </a:r>
            <a:r>
              <a:rPr kumimoji="0" lang="en-US" altLang="en-US" sz="1000" b="0" i="0" u="none" strike="noStrike" cap="none" normalizeH="0" baseline="0" dirty="0">
                <a:ln>
                  <a:noFill/>
                </a:ln>
                <a:solidFill>
                  <a:schemeClr val="tx1"/>
                </a:solidFill>
                <a:effectLst/>
                <a:latin typeface="Arial" panose="020B0604020202020204" pitchFamily="34" charset="0"/>
              </a:rPr>
              <a:t> for users exhibiting depressive symptoms,</a:t>
            </a:r>
          </a:p>
          <a:p>
            <a:pPr marL="457200" marR="0" lvl="1" algn="l" defTabSz="914400" rtl="0" eaLnBrk="0" fontAlgn="base" latinLnBrk="0" hangingPunct="0">
              <a:lnSpc>
                <a:spcPct val="100000"/>
              </a:lnSpc>
              <a:spcBef>
                <a:spcPct val="0"/>
              </a:spcBef>
              <a:spcAft>
                <a:spcPct val="0"/>
              </a:spcAft>
              <a:buClrTx/>
              <a:buSzTx/>
              <a:tabLst/>
            </a:pPr>
            <a:r>
              <a:rPr kumimoji="0" lang="en-US" altLang="en-US" sz="1000" b="0" i="0" u="none" strike="noStrike" cap="none" normalizeH="0" baseline="0" dirty="0">
                <a:ln>
                  <a:noFill/>
                </a:ln>
                <a:solidFill>
                  <a:schemeClr val="tx1"/>
                </a:solidFill>
                <a:effectLst/>
                <a:latin typeface="Arial" panose="020B0604020202020204" pitchFamily="34" charset="0"/>
              </a:rPr>
              <a:t> aiding early detection.</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000" b="1" i="0" u="none" strike="noStrike" cap="none" normalizeH="0" baseline="0" dirty="0">
                <a:ln>
                  <a:noFill/>
                </a:ln>
                <a:solidFill>
                  <a:schemeClr val="tx1"/>
                </a:solidFill>
                <a:effectLst/>
                <a:latin typeface="Arial" panose="020B0604020202020204" pitchFamily="34" charset="0"/>
              </a:rPr>
              <a:t>Stress Indicators</a:t>
            </a:r>
            <a:r>
              <a:rPr kumimoji="0" lang="en-US" altLang="en-US" sz="1000" b="0" i="0" u="none" strike="noStrike" cap="none" normalizeH="0" baseline="0" dirty="0">
                <a:ln>
                  <a:noFill/>
                </a:ln>
                <a:solidFill>
                  <a:schemeClr val="tx1"/>
                </a:solidFill>
                <a:effectLst/>
                <a:latin typeface="Arial" panose="020B0604020202020204" pitchFamily="34" charset="0"/>
              </a:rPr>
              <a:t>:</a:t>
            </a:r>
          </a:p>
          <a:p>
            <a:pPr marL="457200" marR="0" lvl="1" algn="l" defTabSz="914400" rtl="0" eaLnBrk="0" fontAlgn="base" latinLnBrk="0" hangingPunct="0">
              <a:lnSpc>
                <a:spcPct val="100000"/>
              </a:lnSpc>
              <a:spcBef>
                <a:spcPct val="0"/>
              </a:spcBef>
              <a:spcAft>
                <a:spcPct val="0"/>
              </a:spcAft>
              <a:buClrTx/>
              <a:buSzTx/>
              <a:tabLst/>
            </a:pPr>
            <a:r>
              <a:rPr kumimoji="0" lang="en-US" altLang="en-US" sz="1000" b="0" i="0" u="none" strike="noStrike" cap="none" normalizeH="0" baseline="0" dirty="0">
                <a:ln>
                  <a:noFill/>
                </a:ln>
                <a:solidFill>
                  <a:schemeClr val="tx1"/>
                </a:solidFill>
                <a:effectLst/>
                <a:latin typeface="Arial" panose="020B0604020202020204" pitchFamily="34" charset="0"/>
              </a:rPr>
              <a:t>High correlation between </a:t>
            </a:r>
            <a:r>
              <a:rPr kumimoji="0" lang="en-US" altLang="en-US" sz="1000" b="1" i="0" u="none" strike="noStrike" cap="none" normalizeH="0" baseline="0" dirty="0">
                <a:ln>
                  <a:noFill/>
                </a:ln>
                <a:solidFill>
                  <a:schemeClr val="tx1"/>
                </a:solidFill>
                <a:effectLst/>
                <a:latin typeface="Arial" panose="020B0604020202020204" pitchFamily="34" charset="0"/>
              </a:rPr>
              <a:t>speech stress levels</a:t>
            </a:r>
            <a:r>
              <a:rPr kumimoji="0" lang="en-US" altLang="en-US" sz="1000" b="0" i="0" u="none" strike="noStrike" cap="none" normalizeH="0" baseline="0" dirty="0">
                <a:ln>
                  <a:noFill/>
                </a:ln>
                <a:solidFill>
                  <a:schemeClr val="tx1"/>
                </a:solidFill>
                <a:effectLst/>
                <a:latin typeface="Arial" panose="020B0604020202020204" pitchFamily="34" charset="0"/>
              </a:rPr>
              <a:t> and </a:t>
            </a:r>
            <a:r>
              <a:rPr kumimoji="0" lang="en-US" altLang="en-US" sz="1000" b="1" i="0" u="none" strike="noStrike" cap="none" normalizeH="0" baseline="0" dirty="0">
                <a:ln>
                  <a:noFill/>
                </a:ln>
                <a:solidFill>
                  <a:schemeClr val="tx1"/>
                </a:solidFill>
                <a:effectLst/>
                <a:latin typeface="Arial" panose="020B0604020202020204" pitchFamily="34" charset="0"/>
              </a:rPr>
              <a:t>increased emotional distress</a:t>
            </a:r>
            <a:r>
              <a:rPr kumimoji="0" lang="en-US" altLang="en-US" sz="1000" b="0" i="0" u="none" strike="noStrike" cap="none" normalizeH="0" baseline="0" dirty="0">
                <a:ln>
                  <a:noFill/>
                </a:ln>
                <a:solidFill>
                  <a:schemeClr val="tx1"/>
                </a:solidFill>
                <a:effectLst/>
                <a:latin typeface="Arial" panose="020B0604020202020204" pitchFamily="34" charset="0"/>
              </a:rPr>
              <a:t> </a:t>
            </a:r>
          </a:p>
          <a:p>
            <a:pPr marL="457200" marR="0" lvl="1" algn="l" defTabSz="914400" rtl="0" eaLnBrk="0" fontAlgn="base" latinLnBrk="0" hangingPunct="0">
              <a:lnSpc>
                <a:spcPct val="100000"/>
              </a:lnSpc>
              <a:spcBef>
                <a:spcPct val="0"/>
              </a:spcBef>
              <a:spcAft>
                <a:spcPct val="0"/>
              </a:spcAft>
              <a:buClrTx/>
              <a:buSzTx/>
              <a:tabLst/>
            </a:pPr>
            <a:r>
              <a:rPr kumimoji="0" lang="en-US" altLang="en-US" sz="1000" b="0" i="0" u="none" strike="noStrike" cap="none" normalizeH="0" baseline="0" dirty="0">
                <a:ln>
                  <a:noFill/>
                </a:ln>
                <a:solidFill>
                  <a:schemeClr val="tx1"/>
                </a:solidFill>
                <a:effectLst/>
                <a:latin typeface="Arial" panose="020B0604020202020204" pitchFamily="34" charset="0"/>
              </a:rPr>
              <a:t>as identified by the model.</a:t>
            </a:r>
            <a:endParaRPr lang="en-US" altLang="en-US" sz="1000" dirty="0">
              <a:solidFill>
                <a:schemeClr val="tx1"/>
              </a:solidFill>
              <a:latin typeface="Arial" panose="020B0604020202020204" pitchFamily="34" charset="0"/>
            </a:endParaRPr>
          </a:p>
          <a:p>
            <a:pPr marL="457200" marR="0" lvl="1" algn="l" defTabSz="914400" rtl="0" eaLnBrk="0" fontAlgn="base" latinLnBrk="0" hangingPunct="0">
              <a:lnSpc>
                <a:spcPct val="100000"/>
              </a:lnSpc>
              <a:spcBef>
                <a:spcPct val="0"/>
              </a:spcBef>
              <a:spcAft>
                <a:spcPct val="0"/>
              </a:spcAft>
              <a:buClrTx/>
              <a:buSzTx/>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000" b="1" i="0" u="none" strike="noStrike" cap="none" normalizeH="0" baseline="0" dirty="0">
                <a:ln>
                  <a:noFill/>
                </a:ln>
                <a:solidFill>
                  <a:schemeClr val="tx2"/>
                </a:solidFill>
                <a:effectLst/>
                <a:latin typeface="Arial" panose="020B0604020202020204" pitchFamily="34" charset="0"/>
              </a:rPr>
              <a:t>PERSONALIZED RECOMMENDATIONS</a:t>
            </a:r>
            <a:endParaRPr kumimoji="0" lang="en-US" altLang="en-US" sz="1000" b="0" i="0" u="none" strike="noStrike" cap="none" normalizeH="0" baseline="0" dirty="0">
              <a:ln>
                <a:noFill/>
              </a:ln>
              <a:solidFill>
                <a:schemeClr val="tx2"/>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000" b="1" i="0" u="none" strike="noStrike" cap="none" normalizeH="0" baseline="0" dirty="0">
                <a:ln>
                  <a:noFill/>
                </a:ln>
                <a:solidFill>
                  <a:schemeClr val="tx1"/>
                </a:solidFill>
                <a:effectLst/>
                <a:latin typeface="Arial" panose="020B0604020202020204" pitchFamily="34" charset="0"/>
              </a:rPr>
              <a:t>Mental Health Support</a:t>
            </a:r>
            <a:r>
              <a:rPr kumimoji="0" lang="en-US" altLang="en-US" sz="1000" b="0" i="0" u="none" strike="noStrike" cap="none" normalizeH="0" baseline="0" dirty="0">
                <a:ln>
                  <a:noFill/>
                </a:ln>
                <a:solidFill>
                  <a:schemeClr val="tx1"/>
                </a:solidFill>
                <a:effectLst/>
                <a:latin typeface="Arial" panose="020B0604020202020204" pitchFamily="34" charset="0"/>
              </a:rPr>
              <a:t>:</a:t>
            </a:r>
          </a:p>
          <a:p>
            <a:pPr marL="457200" marR="0" lvl="1" algn="l" defTabSz="914400" rtl="0" eaLnBrk="0" fontAlgn="base" latinLnBrk="0" hangingPunct="0">
              <a:lnSpc>
                <a:spcPct val="100000"/>
              </a:lnSpc>
              <a:spcBef>
                <a:spcPct val="0"/>
              </a:spcBef>
              <a:spcAft>
                <a:spcPct val="0"/>
              </a:spcAft>
              <a:buClrTx/>
              <a:buSzTx/>
              <a:tabLst/>
            </a:pPr>
            <a:r>
              <a:rPr kumimoji="0" lang="en-US" altLang="en-US" sz="1000" b="0" i="0" u="none" strike="noStrike" cap="none" normalizeH="0" baseline="0" dirty="0">
                <a:ln>
                  <a:noFill/>
                </a:ln>
                <a:solidFill>
                  <a:schemeClr val="tx1"/>
                </a:solidFill>
                <a:effectLst/>
                <a:latin typeface="Arial" panose="020B0604020202020204" pitchFamily="34" charset="0"/>
              </a:rPr>
              <a:t>Provided </a:t>
            </a:r>
            <a:r>
              <a:rPr kumimoji="0" lang="en-US" altLang="en-US" sz="1000" b="1" i="0" u="none" strike="noStrike" cap="none" normalizeH="0" baseline="0" dirty="0">
                <a:ln>
                  <a:noFill/>
                </a:ln>
                <a:solidFill>
                  <a:schemeClr val="tx1"/>
                </a:solidFill>
                <a:effectLst/>
                <a:latin typeface="Arial" panose="020B0604020202020204" pitchFamily="34" charset="0"/>
              </a:rPr>
              <a:t>real-time alerts</a:t>
            </a:r>
            <a:r>
              <a:rPr kumimoji="0" lang="en-US" altLang="en-US" sz="1000" b="0" i="0" u="none" strike="noStrike" cap="none" normalizeH="0" baseline="0" dirty="0">
                <a:ln>
                  <a:noFill/>
                </a:ln>
                <a:solidFill>
                  <a:schemeClr val="tx1"/>
                </a:solidFill>
                <a:effectLst/>
                <a:latin typeface="Arial" panose="020B0604020202020204" pitchFamily="34" charset="0"/>
              </a:rPr>
              <a:t> based on behavioral changes, prompting users to engage in therapeutic activities.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000" b="1" i="0" u="none" strike="noStrike" cap="none" normalizeH="0" baseline="0" dirty="0">
                <a:ln>
                  <a:noFill/>
                </a:ln>
                <a:solidFill>
                  <a:schemeClr val="tx1"/>
                </a:solidFill>
                <a:effectLst/>
                <a:latin typeface="Arial" panose="020B0604020202020204" pitchFamily="34" charset="0"/>
              </a:rPr>
              <a:t>Behavioral Adjustments</a:t>
            </a:r>
            <a:r>
              <a:rPr kumimoji="0" lang="en-US" altLang="en-US" sz="1000" b="0" i="0" u="none" strike="noStrike" cap="none" normalizeH="0" baseline="0" dirty="0">
                <a:ln>
                  <a:noFill/>
                </a:ln>
                <a:solidFill>
                  <a:schemeClr val="tx1"/>
                </a:solidFill>
                <a:effectLst/>
                <a:latin typeface="Arial" panose="020B0604020202020204" pitchFamily="34" charset="0"/>
              </a:rPr>
              <a:t>:</a:t>
            </a:r>
          </a:p>
          <a:p>
            <a:pPr marL="457200" marR="0" lvl="1" algn="l" defTabSz="914400" rtl="0" eaLnBrk="0" fontAlgn="base" latinLnBrk="0" hangingPunct="0">
              <a:lnSpc>
                <a:spcPct val="100000"/>
              </a:lnSpc>
              <a:spcBef>
                <a:spcPct val="0"/>
              </a:spcBef>
              <a:spcAft>
                <a:spcPct val="0"/>
              </a:spcAft>
              <a:buClrTx/>
              <a:buSzTx/>
              <a:tabLst/>
            </a:pPr>
            <a:r>
              <a:rPr kumimoji="0" lang="en-US" altLang="en-US" sz="1000" b="0" i="0" u="none" strike="noStrike" cap="none" normalizeH="0" baseline="0" dirty="0">
                <a:ln>
                  <a:noFill/>
                </a:ln>
                <a:solidFill>
                  <a:schemeClr val="tx1"/>
                </a:solidFill>
                <a:effectLst/>
                <a:latin typeface="Arial" panose="020B0604020202020204" pitchFamily="34" charset="0"/>
              </a:rPr>
              <a:t>Personalized recommendations for </a:t>
            </a:r>
            <a:r>
              <a:rPr kumimoji="0" lang="en-US" altLang="en-US" sz="1000" b="1" i="0" u="none" strike="noStrike" cap="none" normalizeH="0" baseline="0" dirty="0">
                <a:ln>
                  <a:noFill/>
                </a:ln>
                <a:solidFill>
                  <a:schemeClr val="tx1"/>
                </a:solidFill>
                <a:effectLst/>
                <a:latin typeface="Arial" panose="020B0604020202020204" pitchFamily="34" charset="0"/>
              </a:rPr>
              <a:t>stress management</a:t>
            </a:r>
            <a:r>
              <a:rPr kumimoji="0" lang="en-US" altLang="en-US" sz="1000" b="0" i="0" u="none" strike="noStrike" cap="none" normalizeH="0" baseline="0" dirty="0">
                <a:ln>
                  <a:noFill/>
                </a:ln>
                <a:solidFill>
                  <a:schemeClr val="tx1"/>
                </a:solidFill>
                <a:effectLst/>
                <a:latin typeface="Arial" panose="020B0604020202020204" pitchFamily="34" charset="0"/>
              </a:rPr>
              <a:t>, such as </a:t>
            </a:r>
            <a:r>
              <a:rPr kumimoji="0" lang="en-US" altLang="en-US" sz="1000" b="1" i="0" u="none" strike="noStrike" cap="none" normalizeH="0" baseline="0" dirty="0">
                <a:ln>
                  <a:noFill/>
                </a:ln>
                <a:solidFill>
                  <a:schemeClr val="tx1"/>
                </a:solidFill>
                <a:effectLst/>
                <a:latin typeface="Arial" panose="020B0604020202020204" pitchFamily="34" charset="0"/>
              </a:rPr>
              <a:t>meditation</a:t>
            </a:r>
            <a:r>
              <a:rPr kumimoji="0" lang="en-US" altLang="en-US" sz="1000" b="0" i="0" u="none" strike="noStrike" cap="none" normalizeH="0" baseline="0" dirty="0">
                <a:ln>
                  <a:noFill/>
                </a:ln>
                <a:solidFill>
                  <a:schemeClr val="tx1"/>
                </a:solidFill>
                <a:effectLst/>
                <a:latin typeface="Arial" panose="020B0604020202020204" pitchFamily="34" charset="0"/>
              </a:rPr>
              <a:t> or </a:t>
            </a:r>
            <a:r>
              <a:rPr kumimoji="0" lang="en-US" altLang="en-US" sz="1000" b="1" i="0" u="none" strike="noStrike" cap="none" normalizeH="0" baseline="0" dirty="0">
                <a:ln>
                  <a:noFill/>
                </a:ln>
                <a:solidFill>
                  <a:schemeClr val="tx1"/>
                </a:solidFill>
                <a:effectLst/>
                <a:latin typeface="Arial" panose="020B0604020202020204" pitchFamily="34" charset="0"/>
              </a:rPr>
              <a:t>exercise suggestions</a:t>
            </a:r>
            <a:r>
              <a:rPr kumimoji="0" lang="en-US" altLang="en-US" sz="1000" b="0" i="0" u="none" strike="noStrike" cap="none" normalizeH="0" baseline="0" dirty="0">
                <a:ln>
                  <a:noFill/>
                </a:ln>
                <a:solidFill>
                  <a:schemeClr val="tx1"/>
                </a:solidFill>
                <a:effectLst/>
                <a:latin typeface="Arial" panose="020B0604020202020204" pitchFamily="34" charset="0"/>
              </a:rPr>
              <a:t>.</a:t>
            </a:r>
          </a:p>
          <a:p>
            <a:pPr marL="457200" marR="0" lvl="1" algn="l" defTabSz="914400" rtl="0" eaLnBrk="0" fontAlgn="base" latinLnBrk="0" hangingPunct="0">
              <a:lnSpc>
                <a:spcPct val="100000"/>
              </a:lnSpc>
              <a:spcBef>
                <a:spcPct val="0"/>
              </a:spcBef>
              <a:spcAft>
                <a:spcPct val="0"/>
              </a:spcAft>
              <a:buClrTx/>
              <a:buSzTx/>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000" b="1" i="0" u="none" strike="noStrike" cap="none" normalizeH="0" baseline="0" dirty="0">
                <a:ln>
                  <a:noFill/>
                </a:ln>
                <a:solidFill>
                  <a:schemeClr val="tx2"/>
                </a:solidFill>
                <a:effectLst/>
                <a:latin typeface="Arial" panose="020B0604020202020204" pitchFamily="34" charset="0"/>
              </a:rPr>
              <a:t>VISUALIZATIONS &amp; INSIGHTS</a:t>
            </a:r>
            <a:endParaRPr kumimoji="0" lang="en-US" altLang="en-US" sz="1000" b="0" i="0" u="none" strike="noStrike" cap="none" normalizeH="0" baseline="0" dirty="0">
              <a:ln>
                <a:noFill/>
              </a:ln>
              <a:solidFill>
                <a:schemeClr val="tx2"/>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000" b="1" i="0" u="none" strike="noStrike" cap="none" normalizeH="0" baseline="0" dirty="0">
                <a:ln>
                  <a:noFill/>
                </a:ln>
                <a:solidFill>
                  <a:schemeClr val="tx1"/>
                </a:solidFill>
                <a:effectLst/>
                <a:latin typeface="Arial" panose="020B0604020202020204" pitchFamily="34" charset="0"/>
              </a:rPr>
              <a:t>Dashboard </a:t>
            </a:r>
            <a:r>
              <a:rPr kumimoji="0" lang="en-US" altLang="en-US" sz="1000" b="0" i="0" u="none" strike="noStrike" cap="none" normalizeH="0" baseline="0" dirty="0">
                <a:ln>
                  <a:noFill/>
                </a:ln>
                <a:solidFill>
                  <a:schemeClr val="tx1"/>
                </a:solidFill>
                <a:effectLst/>
                <a:latin typeface="Arial" panose="020B0604020202020204" pitchFamily="34" charset="0"/>
              </a:rPr>
              <a:t>:</a:t>
            </a:r>
          </a:p>
          <a:p>
            <a:pPr marL="457200" marR="0" lvl="1" algn="l" defTabSz="914400" rtl="0" eaLnBrk="0" fontAlgn="base" latinLnBrk="0" hangingPunct="0">
              <a:lnSpc>
                <a:spcPct val="100000"/>
              </a:lnSpc>
              <a:spcBef>
                <a:spcPct val="0"/>
              </a:spcBef>
              <a:spcAft>
                <a:spcPct val="0"/>
              </a:spcAft>
              <a:buClrTx/>
              <a:buSzTx/>
              <a:tabLst/>
            </a:pPr>
            <a:r>
              <a:rPr kumimoji="0" lang="en-US" altLang="en-US" sz="1000" b="0" i="0" u="none" strike="noStrike" cap="none" normalizeH="0" baseline="0" dirty="0">
                <a:ln>
                  <a:noFill/>
                </a:ln>
                <a:solidFill>
                  <a:schemeClr val="tx1"/>
                </a:solidFill>
                <a:effectLst/>
                <a:latin typeface="Arial" panose="020B0604020202020204" pitchFamily="34" charset="0"/>
              </a:rPr>
              <a:t>Displayed user </a:t>
            </a:r>
            <a:r>
              <a:rPr kumimoji="0" lang="en-US" altLang="en-US" sz="1000" b="1" i="0" u="none" strike="noStrike" cap="none" normalizeH="0" baseline="0" dirty="0">
                <a:ln>
                  <a:noFill/>
                </a:ln>
                <a:solidFill>
                  <a:schemeClr val="tx1"/>
                </a:solidFill>
                <a:effectLst/>
                <a:latin typeface="Arial" panose="020B0604020202020204" pitchFamily="34" charset="0"/>
              </a:rPr>
              <a:t>emotion trends</a:t>
            </a:r>
            <a:r>
              <a:rPr kumimoji="0" lang="en-US" altLang="en-US" sz="1000" b="0" i="0" u="none" strike="noStrike" cap="none" normalizeH="0" baseline="0" dirty="0">
                <a:ln>
                  <a:noFill/>
                </a:ln>
                <a:solidFill>
                  <a:schemeClr val="tx1"/>
                </a:solidFill>
                <a:effectLst/>
                <a:latin typeface="Arial" panose="020B0604020202020204" pitchFamily="34" charset="0"/>
              </a:rPr>
              <a:t>, </a:t>
            </a:r>
            <a:r>
              <a:rPr kumimoji="0" lang="en-US" altLang="en-US" sz="1000" b="1" i="0" u="none" strike="noStrike" cap="none" normalizeH="0" baseline="0" dirty="0">
                <a:ln>
                  <a:noFill/>
                </a:ln>
                <a:solidFill>
                  <a:schemeClr val="tx1"/>
                </a:solidFill>
                <a:effectLst/>
                <a:latin typeface="Arial" panose="020B0604020202020204" pitchFamily="34" charset="0"/>
              </a:rPr>
              <a:t>mental health scores</a:t>
            </a:r>
            <a:r>
              <a:rPr kumimoji="0" lang="en-US" altLang="en-US" sz="1000" b="0" i="0" u="none" strike="noStrike" cap="none" normalizeH="0" baseline="0" dirty="0">
                <a:ln>
                  <a:noFill/>
                </a:ln>
                <a:solidFill>
                  <a:schemeClr val="tx1"/>
                </a:solidFill>
                <a:effectLst/>
                <a:latin typeface="Arial" panose="020B0604020202020204" pitchFamily="34" charset="0"/>
              </a:rPr>
              <a:t>, and </a:t>
            </a:r>
            <a:r>
              <a:rPr kumimoji="0" lang="en-US" altLang="en-US" sz="1000" b="1" i="0" u="none" strike="noStrike" cap="none" normalizeH="0" baseline="0" dirty="0">
                <a:ln>
                  <a:noFill/>
                </a:ln>
                <a:solidFill>
                  <a:schemeClr val="tx1"/>
                </a:solidFill>
                <a:effectLst/>
                <a:latin typeface="Arial" panose="020B0604020202020204" pitchFamily="34" charset="0"/>
              </a:rPr>
              <a:t>real-time alerts</a:t>
            </a:r>
            <a:r>
              <a:rPr kumimoji="0" lang="en-US" altLang="en-US" sz="1000" b="0" i="0" u="none" strike="noStrike" cap="none" normalizeH="0" baseline="0" dirty="0">
                <a:ln>
                  <a:noFill/>
                </a:ln>
                <a:solidFill>
                  <a:schemeClr val="tx1"/>
                </a:solidFill>
                <a:effectLst/>
                <a:latin typeface="Arial" panose="020B0604020202020204" pitchFamily="34" charset="0"/>
              </a:rPr>
              <a:t> in a user-friendly interface.</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000" b="1" i="0" u="none" strike="noStrike" cap="none" normalizeH="0" baseline="0" dirty="0">
                <a:ln>
                  <a:noFill/>
                </a:ln>
                <a:solidFill>
                  <a:schemeClr val="tx1"/>
                </a:solidFill>
                <a:effectLst/>
                <a:latin typeface="Arial" panose="020B0604020202020204" pitchFamily="34" charset="0"/>
              </a:rPr>
              <a:t>Trend Graphs</a:t>
            </a:r>
            <a:r>
              <a:rPr kumimoji="0" lang="en-US" altLang="en-US" sz="1000" b="0" i="0" u="none" strike="noStrike" cap="none" normalizeH="0" baseline="0" dirty="0">
                <a:ln>
                  <a:noFill/>
                </a:ln>
                <a:solidFill>
                  <a:schemeClr val="tx1"/>
                </a:solidFill>
                <a:effectLst/>
                <a:latin typeface="Arial" panose="020B0604020202020204" pitchFamily="34" charset="0"/>
              </a:rPr>
              <a:t>:</a:t>
            </a:r>
          </a:p>
          <a:p>
            <a:pPr marL="457200" marR="0" lvl="1" algn="l" defTabSz="914400" rtl="0" eaLnBrk="0" fontAlgn="base" latinLnBrk="0" hangingPunct="0">
              <a:lnSpc>
                <a:spcPct val="100000"/>
              </a:lnSpc>
              <a:spcBef>
                <a:spcPct val="0"/>
              </a:spcBef>
              <a:spcAft>
                <a:spcPct val="0"/>
              </a:spcAft>
              <a:buClrTx/>
              <a:buSzTx/>
              <a:tabLst/>
            </a:pPr>
            <a:r>
              <a:rPr kumimoji="0" lang="en-US" altLang="en-US" sz="1000" b="0" i="0" u="none" strike="noStrike" cap="none" normalizeH="0" baseline="0" dirty="0">
                <a:ln>
                  <a:noFill/>
                </a:ln>
                <a:solidFill>
                  <a:schemeClr val="tx1"/>
                </a:solidFill>
                <a:effectLst/>
                <a:latin typeface="Arial" panose="020B0604020202020204" pitchFamily="34" charset="0"/>
              </a:rPr>
              <a:t>Showed </a:t>
            </a:r>
            <a:r>
              <a:rPr kumimoji="0" lang="en-US" altLang="en-US" sz="1000" b="1" i="0" u="none" strike="noStrike" cap="none" normalizeH="0" baseline="0" dirty="0">
                <a:ln>
                  <a:noFill/>
                </a:ln>
                <a:solidFill>
                  <a:schemeClr val="tx1"/>
                </a:solidFill>
                <a:effectLst/>
                <a:latin typeface="Arial" panose="020B0604020202020204" pitchFamily="34" charset="0"/>
              </a:rPr>
              <a:t>daily mental health trend graphs</a:t>
            </a:r>
            <a:r>
              <a:rPr kumimoji="0" lang="en-US" altLang="en-US" sz="1000" b="0" i="0" u="none" strike="noStrike" cap="none" normalizeH="0" baseline="0" dirty="0">
                <a:ln>
                  <a:noFill/>
                </a:ln>
                <a:solidFill>
                  <a:schemeClr val="tx1"/>
                </a:solidFill>
                <a:effectLst/>
                <a:latin typeface="Arial" panose="020B0604020202020204" pitchFamily="34" charset="0"/>
              </a:rPr>
              <a:t> that predicted mood shifts and recommended appropriate actions.</a:t>
            </a:r>
          </a:p>
          <a:p>
            <a:pPr marL="457200" marR="0" lvl="1" algn="l" defTabSz="914400" rtl="0" eaLnBrk="0" fontAlgn="base" latinLnBrk="0" hangingPunct="0">
              <a:lnSpc>
                <a:spcPct val="100000"/>
              </a:lnSpc>
              <a:spcBef>
                <a:spcPct val="0"/>
              </a:spcBef>
              <a:spcAft>
                <a:spcPct val="0"/>
              </a:spcAft>
              <a:buClrTx/>
              <a:buSzTx/>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000" b="1" i="0" u="none" strike="noStrike" cap="none" normalizeH="0" baseline="0" dirty="0">
                <a:ln>
                  <a:noFill/>
                </a:ln>
                <a:solidFill>
                  <a:schemeClr val="tx2"/>
                </a:solidFill>
                <a:effectLst/>
                <a:latin typeface="Arial" panose="020B0604020202020204" pitchFamily="34" charset="0"/>
              </a:rPr>
              <a:t>REAL-WORLD IMPACT</a:t>
            </a:r>
            <a:endParaRPr kumimoji="0" lang="en-US" altLang="en-US" sz="1000" b="0" i="0" u="none" strike="noStrike" cap="none" normalizeH="0" baseline="0" dirty="0">
              <a:ln>
                <a:noFill/>
              </a:ln>
              <a:solidFill>
                <a:schemeClr val="tx2"/>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000" b="1" i="0" u="none" strike="noStrike" cap="none" normalizeH="0" baseline="0" dirty="0">
                <a:ln>
                  <a:noFill/>
                </a:ln>
                <a:solidFill>
                  <a:schemeClr val="tx1"/>
                </a:solidFill>
                <a:effectLst/>
                <a:latin typeface="Arial" panose="020B0604020202020204" pitchFamily="34" charset="0"/>
              </a:rPr>
              <a:t>Enhanced Diagnosis</a:t>
            </a:r>
            <a:r>
              <a:rPr kumimoji="0" lang="en-US" altLang="en-US" sz="1000" b="0" i="0" u="none" strike="noStrike" cap="none" normalizeH="0" baseline="0" dirty="0">
                <a:ln>
                  <a:noFill/>
                </a:ln>
                <a:solidFill>
                  <a:schemeClr val="tx1"/>
                </a:solidFill>
                <a:effectLst/>
                <a:latin typeface="Arial" panose="020B0604020202020204" pitchFamily="34" charset="0"/>
              </a:rPr>
              <a:t>:</a:t>
            </a:r>
          </a:p>
          <a:p>
            <a:pPr marL="457200" marR="0" lvl="1" algn="l" defTabSz="914400" rtl="0" eaLnBrk="0" fontAlgn="base" latinLnBrk="0" hangingPunct="0">
              <a:lnSpc>
                <a:spcPct val="100000"/>
              </a:lnSpc>
              <a:spcBef>
                <a:spcPct val="0"/>
              </a:spcBef>
              <a:spcAft>
                <a:spcPct val="0"/>
              </a:spcAft>
              <a:buClrTx/>
              <a:buSzTx/>
              <a:tabLst/>
            </a:pPr>
            <a:r>
              <a:rPr kumimoji="0" lang="en-US" altLang="en-US" sz="1000" b="0" i="0" u="none" strike="noStrike" cap="none" normalizeH="0" baseline="0" dirty="0">
                <a:ln>
                  <a:noFill/>
                </a:ln>
                <a:solidFill>
                  <a:schemeClr val="tx1"/>
                </a:solidFill>
                <a:effectLst/>
                <a:latin typeface="Arial" panose="020B0604020202020204" pitchFamily="34" charset="0"/>
              </a:rPr>
              <a:t>Provided healthcare professionals with additional tools for </a:t>
            </a:r>
            <a:r>
              <a:rPr kumimoji="0" lang="en-US" altLang="en-US" sz="1000" b="1" i="0" u="none" strike="noStrike" cap="none" normalizeH="0" baseline="0" dirty="0">
                <a:ln>
                  <a:noFill/>
                </a:ln>
                <a:solidFill>
                  <a:schemeClr val="tx1"/>
                </a:solidFill>
                <a:effectLst/>
                <a:latin typeface="Arial" panose="020B0604020202020204" pitchFamily="34" charset="0"/>
              </a:rPr>
              <a:t>early detection</a:t>
            </a:r>
            <a:r>
              <a:rPr kumimoji="0" lang="en-US" altLang="en-US" sz="1000" b="0" i="0" u="none" strike="noStrike" cap="none" normalizeH="0" baseline="0" dirty="0">
                <a:ln>
                  <a:noFill/>
                </a:ln>
                <a:solidFill>
                  <a:schemeClr val="tx1"/>
                </a:solidFill>
                <a:effectLst/>
                <a:latin typeface="Arial" panose="020B0604020202020204" pitchFamily="34" charset="0"/>
              </a:rPr>
              <a:t> of mental health conditions.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000" b="1" i="0" u="none" strike="noStrike" cap="none" normalizeH="0" baseline="0" dirty="0">
                <a:ln>
                  <a:noFill/>
                </a:ln>
                <a:solidFill>
                  <a:schemeClr val="tx1"/>
                </a:solidFill>
                <a:effectLst/>
                <a:latin typeface="Arial" panose="020B0604020202020204" pitchFamily="34" charset="0"/>
              </a:rPr>
              <a:t>Continuous Monitoring</a:t>
            </a:r>
            <a:r>
              <a:rPr kumimoji="0" lang="en-US" altLang="en-US" sz="1000" b="0" i="0" u="none" strike="noStrike" cap="none" normalizeH="0" baseline="0" dirty="0">
                <a:ln>
                  <a:noFill/>
                </a:ln>
                <a:solidFill>
                  <a:schemeClr val="tx1"/>
                </a:solidFill>
                <a:effectLst/>
                <a:latin typeface="Arial" panose="020B0604020202020204" pitchFamily="34" charset="0"/>
              </a:rPr>
              <a:t>:</a:t>
            </a:r>
          </a:p>
          <a:p>
            <a:pPr marL="457200" marR="0" lvl="1" algn="l" defTabSz="914400" rtl="0" eaLnBrk="0" fontAlgn="base" latinLnBrk="0" hangingPunct="0">
              <a:lnSpc>
                <a:spcPct val="100000"/>
              </a:lnSpc>
              <a:spcBef>
                <a:spcPct val="0"/>
              </a:spcBef>
              <a:spcAft>
                <a:spcPct val="0"/>
              </a:spcAft>
              <a:buClrTx/>
              <a:buSzTx/>
              <a:tabLst/>
            </a:pPr>
            <a:r>
              <a:rPr kumimoji="0" lang="en-US" altLang="en-US" sz="1000" b="0" i="0" u="none" strike="noStrike" cap="none" normalizeH="0" baseline="0" dirty="0">
                <a:ln>
                  <a:noFill/>
                </a:ln>
                <a:solidFill>
                  <a:schemeClr val="tx1"/>
                </a:solidFill>
                <a:effectLst/>
                <a:latin typeface="Arial" panose="020B0604020202020204" pitchFamily="34" charset="0"/>
              </a:rPr>
              <a:t>Offered </a:t>
            </a:r>
            <a:r>
              <a:rPr kumimoji="0" lang="en-US" altLang="en-US" sz="1000" b="1" i="0" u="none" strike="noStrike" cap="none" normalizeH="0" baseline="0" dirty="0">
                <a:ln>
                  <a:noFill/>
                </a:ln>
                <a:solidFill>
                  <a:schemeClr val="tx1"/>
                </a:solidFill>
                <a:effectLst/>
                <a:latin typeface="Arial" panose="020B0604020202020204" pitchFamily="34" charset="0"/>
              </a:rPr>
              <a:t>real-time monitoring</a:t>
            </a:r>
            <a:r>
              <a:rPr kumimoji="0" lang="en-US" altLang="en-US" sz="1000" b="0" i="0" u="none" strike="noStrike" cap="none" normalizeH="0" baseline="0" dirty="0">
                <a:ln>
                  <a:noFill/>
                </a:ln>
                <a:solidFill>
                  <a:schemeClr val="tx1"/>
                </a:solidFill>
                <a:effectLst/>
                <a:latin typeface="Arial" panose="020B0604020202020204" pitchFamily="34" charset="0"/>
              </a:rPr>
              <a:t> of mental health changes for better therapy planning and intervention.</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6D43C87F-7A98-8FC0-5682-2FEBD8D4BFBA}"/>
              </a:ext>
            </a:extLst>
          </p:cNvPr>
          <p:cNvSpPr txBox="1"/>
          <p:nvPr/>
        </p:nvSpPr>
        <p:spPr>
          <a:xfrm>
            <a:off x="2638268" y="127416"/>
            <a:ext cx="2983043" cy="369332"/>
          </a:xfrm>
          <a:prstGeom prst="rect">
            <a:avLst/>
          </a:prstGeom>
          <a:noFill/>
        </p:spPr>
        <p:txBody>
          <a:bodyPr wrap="square" rtlCol="0">
            <a:spAutoFit/>
          </a:bodyPr>
          <a:lstStyle/>
          <a:p>
            <a:r>
              <a:rPr lang="en-IN" sz="1800" b="1" dirty="0">
                <a:solidFill>
                  <a:schemeClr val="tx1"/>
                </a:solidFill>
              </a:rPr>
              <a:t>RESULTS AND INSIGHTS</a:t>
            </a:r>
          </a:p>
        </p:txBody>
      </p:sp>
      <p:pic>
        <p:nvPicPr>
          <p:cNvPr id="3076" name="Picture 4" descr="Generated image">
            <a:extLst>
              <a:ext uri="{FF2B5EF4-FFF2-40B4-BE49-F238E27FC236}">
                <a16:creationId xmlns:a16="http://schemas.microsoft.com/office/drawing/2014/main" id="{1CE8EE86-752B-7C12-0906-4CA48D97B2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531" y="0"/>
            <a:ext cx="3095469" cy="2420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536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63726-FEC3-AA8A-0507-A13E170AFE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FCBDE-105F-1C97-E414-171E8883664F}"/>
              </a:ext>
            </a:extLst>
          </p:cNvPr>
          <p:cNvSpPr>
            <a:spLocks noGrp="1"/>
          </p:cNvSpPr>
          <p:nvPr>
            <p:ph type="title"/>
          </p:nvPr>
        </p:nvSpPr>
        <p:spPr>
          <a:xfrm>
            <a:off x="615069" y="65740"/>
            <a:ext cx="7704000" cy="572700"/>
          </a:xfrm>
        </p:spPr>
        <p:txBody>
          <a:bodyPr/>
          <a:lstStyle/>
          <a:p>
            <a:r>
              <a:rPr lang="en-IN" dirty="0"/>
              <a:t>CHALLENGES FACED</a:t>
            </a:r>
          </a:p>
        </p:txBody>
      </p:sp>
      <p:sp>
        <p:nvSpPr>
          <p:cNvPr id="5" name="Rectangle 1">
            <a:extLst>
              <a:ext uri="{FF2B5EF4-FFF2-40B4-BE49-F238E27FC236}">
                <a16:creationId xmlns:a16="http://schemas.microsoft.com/office/drawing/2014/main" id="{FCF8B16F-413D-D728-6E19-B29E966DEE85}"/>
              </a:ext>
            </a:extLst>
          </p:cNvPr>
          <p:cNvSpPr>
            <a:spLocks noChangeArrowheads="1"/>
          </p:cNvSpPr>
          <p:nvPr/>
        </p:nvSpPr>
        <p:spPr bwMode="auto">
          <a:xfrm>
            <a:off x="217358" y="570984"/>
            <a:ext cx="8926642" cy="4899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Arial" panose="020B0604020202020204" pitchFamily="34" charset="0"/>
              </a:rPr>
              <a:t>Data Privacy &amp; Security</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Ensuring compliance with privacy regulations such as </a:t>
            </a:r>
            <a:r>
              <a:rPr kumimoji="0" lang="en-US" altLang="en-US" b="1" i="0" u="none" strike="noStrike" cap="none" normalizeH="0" baseline="0" dirty="0">
                <a:ln>
                  <a:noFill/>
                </a:ln>
                <a:solidFill>
                  <a:schemeClr val="tx1"/>
                </a:solidFill>
                <a:effectLst/>
                <a:latin typeface="Arial" panose="020B0604020202020204" pitchFamily="34" charset="0"/>
              </a:rPr>
              <a:t>GDPR</a:t>
            </a:r>
            <a:r>
              <a:rPr kumimoji="0" lang="en-US" altLang="en-US" b="0" i="0" u="none" strike="noStrike" cap="none" normalizeH="0" baseline="0" dirty="0">
                <a:ln>
                  <a:noFill/>
                </a:ln>
                <a:solidFill>
                  <a:schemeClr val="tx1"/>
                </a:solidFill>
                <a:effectLst/>
                <a:latin typeface="Arial" panose="020B0604020202020204" pitchFamily="34" charset="0"/>
              </a:rPr>
              <a:t> and </a:t>
            </a:r>
            <a:r>
              <a:rPr kumimoji="0" lang="en-US" altLang="en-US" b="1" i="0" u="none" strike="noStrike" cap="none" normalizeH="0" baseline="0" dirty="0">
                <a:ln>
                  <a:noFill/>
                </a:ln>
                <a:solidFill>
                  <a:schemeClr val="tx1"/>
                </a:solidFill>
                <a:effectLst/>
                <a:latin typeface="Arial" panose="020B0604020202020204" pitchFamily="34" charset="0"/>
              </a:rPr>
              <a:t>HIPAA</a:t>
            </a: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while processing sensitive user data.</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Implementing robust encryption techniques to protect user data during </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collection, storage, and transmission.</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Arial" panose="020B0604020202020204" pitchFamily="34" charset="0"/>
              </a:rPr>
              <a:t>Data Quality</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Handling incomplete, noisy, or biased behavioral data, which impacted </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the model’s accuracy and reliability.</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Arial" panose="020B0604020202020204" pitchFamily="34" charset="0"/>
              </a:rPr>
              <a:t>Model Generalization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Ensuring that the models generalize well to various users from different backgrounds, avoiding overfitting to the training data.</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Arial" panose="020B0604020202020204" pitchFamily="34" charset="0"/>
              </a:rPr>
              <a:t>Real-Time Processing</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Achieving efficient real-time processing of large behavioral datasets while maintaining system performance and accuracy.</a:t>
            </a:r>
          </a:p>
          <a:p>
            <a:pPr marR="0" lvl="0" algn="l" defTabSz="914400" rtl="0" eaLnBrk="0" fontAlgn="base" latinLnBrk="0" hangingPunct="0">
              <a:lnSpc>
                <a:spcPct val="15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185C8FD7-A84B-14B8-F602-4D5134725F9B}"/>
              </a:ext>
            </a:extLst>
          </p:cNvPr>
          <p:cNvPicPr>
            <a:picLocks noChangeAspect="1"/>
          </p:cNvPicPr>
          <p:nvPr/>
        </p:nvPicPr>
        <p:blipFill>
          <a:blip r:embed="rId2"/>
          <a:stretch>
            <a:fillRect/>
          </a:stretch>
        </p:blipFill>
        <p:spPr>
          <a:xfrm>
            <a:off x="6089119" y="856011"/>
            <a:ext cx="2994920" cy="2651990"/>
          </a:xfrm>
          <a:prstGeom prst="rect">
            <a:avLst/>
          </a:prstGeom>
        </p:spPr>
      </p:pic>
    </p:spTree>
    <p:extLst>
      <p:ext uri="{BB962C8B-B14F-4D97-AF65-F5344CB8AC3E}">
        <p14:creationId xmlns:p14="http://schemas.microsoft.com/office/powerpoint/2010/main" val="3040483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1681F-CDF7-2831-9CFF-095D30A15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ECD426-EFD2-0AAB-B5E5-3A39B7A858E9}"/>
              </a:ext>
            </a:extLst>
          </p:cNvPr>
          <p:cNvSpPr>
            <a:spLocks noGrp="1"/>
          </p:cNvSpPr>
          <p:nvPr>
            <p:ph type="title"/>
          </p:nvPr>
        </p:nvSpPr>
        <p:spPr>
          <a:xfrm>
            <a:off x="720000" y="88225"/>
            <a:ext cx="7704000" cy="572700"/>
          </a:xfrm>
        </p:spPr>
        <p:txBody>
          <a:bodyPr/>
          <a:lstStyle/>
          <a:p>
            <a:r>
              <a:rPr lang="en-IN" dirty="0"/>
              <a:t>FUTURE WORK</a:t>
            </a:r>
          </a:p>
        </p:txBody>
      </p:sp>
      <p:sp>
        <p:nvSpPr>
          <p:cNvPr id="3" name="Rectangle 1">
            <a:extLst>
              <a:ext uri="{FF2B5EF4-FFF2-40B4-BE49-F238E27FC236}">
                <a16:creationId xmlns:a16="http://schemas.microsoft.com/office/drawing/2014/main" id="{E1B6F392-A279-7132-C971-BD812074D57B}"/>
              </a:ext>
            </a:extLst>
          </p:cNvPr>
          <p:cNvSpPr>
            <a:spLocks noChangeArrowheads="1"/>
          </p:cNvSpPr>
          <p:nvPr/>
        </p:nvSpPr>
        <p:spPr bwMode="auto">
          <a:xfrm>
            <a:off x="629587" y="660925"/>
            <a:ext cx="7374216" cy="4576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Arial" panose="020B0604020202020204" pitchFamily="34" charset="0"/>
              </a:rPr>
              <a:t>Integration of More Data Modalities</a:t>
            </a:r>
            <a:r>
              <a:rPr kumimoji="0" lang="en-US" altLang="en-US" b="0" i="0" u="none" strike="noStrike" cap="none" normalizeH="0" baseline="0" dirty="0">
                <a:ln>
                  <a:noFill/>
                </a:ln>
                <a:solidFill>
                  <a:schemeClr val="tx1"/>
                </a:solidFill>
                <a:effectLst/>
                <a:latin typeface="Arial" panose="020B0604020202020204" pitchFamily="34" charset="0"/>
              </a:rPr>
              <a:t>:</a:t>
            </a:r>
          </a:p>
          <a:p>
            <a:pPr marL="742950" marR="0" lvl="1"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a:ln>
                  <a:noFill/>
                </a:ln>
                <a:solidFill>
                  <a:schemeClr val="tx1"/>
                </a:solidFill>
                <a:effectLst/>
                <a:latin typeface="Arial" panose="020B0604020202020204" pitchFamily="34" charset="0"/>
              </a:rPr>
              <a:t>Incorporating data from </a:t>
            </a:r>
            <a:r>
              <a:rPr kumimoji="0" lang="en-US" altLang="en-US" b="1" i="0" u="none" strike="noStrike" cap="none" normalizeH="0" baseline="0" dirty="0">
                <a:ln>
                  <a:noFill/>
                </a:ln>
                <a:solidFill>
                  <a:schemeClr val="tx1"/>
                </a:solidFill>
                <a:effectLst/>
                <a:latin typeface="Arial" panose="020B0604020202020204" pitchFamily="34" charset="0"/>
              </a:rPr>
              <a:t>wearables</a:t>
            </a:r>
            <a:r>
              <a:rPr kumimoji="0" lang="en-US" altLang="en-US" b="0" i="0" u="none" strike="noStrike" cap="none" normalizeH="0" baseline="0" dirty="0">
                <a:ln>
                  <a:noFill/>
                </a:ln>
                <a:solidFill>
                  <a:schemeClr val="tx1"/>
                </a:solidFill>
                <a:effectLst/>
                <a:latin typeface="Arial" panose="020B0604020202020204" pitchFamily="34" charset="0"/>
              </a:rPr>
              <a:t> (e.g., heart rate, physical activity) to enhance prediction accuracy and behavioral trend detection.</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Arial" panose="020B0604020202020204" pitchFamily="34" charset="0"/>
              </a:rPr>
              <a:t>Enhancement of Predictive Models</a:t>
            </a:r>
            <a:r>
              <a:rPr kumimoji="0" lang="en-US" altLang="en-US" b="0" i="0" u="none" strike="noStrike" cap="none" normalizeH="0" baseline="0" dirty="0">
                <a:ln>
                  <a:noFill/>
                </a:ln>
                <a:solidFill>
                  <a:schemeClr val="tx1"/>
                </a:solidFill>
                <a:effectLst/>
                <a:latin typeface="Arial" panose="020B0604020202020204" pitchFamily="34" charset="0"/>
              </a:rPr>
              <a:t>:</a:t>
            </a:r>
          </a:p>
          <a:p>
            <a:pPr marL="742950" marR="0" lvl="1"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a:ln>
                  <a:noFill/>
                </a:ln>
                <a:solidFill>
                  <a:schemeClr val="tx1"/>
                </a:solidFill>
                <a:effectLst/>
                <a:latin typeface="Arial" panose="020B0604020202020204" pitchFamily="34" charset="0"/>
              </a:rPr>
              <a:t>Exploring more advanced </a:t>
            </a:r>
            <a:r>
              <a:rPr kumimoji="0" lang="en-US" altLang="en-US" b="1" i="0" u="none" strike="noStrike" cap="none" normalizeH="0" baseline="0" dirty="0">
                <a:ln>
                  <a:noFill/>
                </a:ln>
                <a:solidFill>
                  <a:schemeClr val="tx1"/>
                </a:solidFill>
                <a:effectLst/>
                <a:latin typeface="Arial" panose="020B0604020202020204" pitchFamily="34" charset="0"/>
              </a:rPr>
              <a:t>deep learning architectures</a:t>
            </a:r>
            <a:r>
              <a:rPr kumimoji="0" lang="en-US" altLang="en-US" b="0" i="0" u="none" strike="noStrike" cap="none" normalizeH="0" baseline="0" dirty="0">
                <a:ln>
                  <a:noFill/>
                </a:ln>
                <a:solidFill>
                  <a:schemeClr val="tx1"/>
                </a:solidFill>
                <a:effectLst/>
                <a:latin typeface="Arial" panose="020B0604020202020204" pitchFamily="34" charset="0"/>
              </a:rPr>
              <a:t>, such as </a:t>
            </a:r>
            <a:r>
              <a:rPr kumimoji="0" lang="en-US" altLang="en-US" b="1" i="0" u="none" strike="noStrike" cap="none" normalizeH="0" baseline="0" dirty="0">
                <a:ln>
                  <a:noFill/>
                </a:ln>
                <a:solidFill>
                  <a:schemeClr val="tx1"/>
                </a:solidFill>
                <a:effectLst/>
                <a:latin typeface="Arial" panose="020B0604020202020204" pitchFamily="34" charset="0"/>
              </a:rPr>
              <a:t>transformers</a:t>
            </a:r>
            <a:r>
              <a:rPr kumimoji="0" lang="en-US" altLang="en-US" b="0" i="0" u="none" strike="noStrike" cap="none" normalizeH="0" baseline="0" dirty="0">
                <a:ln>
                  <a:noFill/>
                </a:ln>
                <a:solidFill>
                  <a:schemeClr val="tx1"/>
                </a:solidFill>
                <a:effectLst/>
                <a:latin typeface="Arial" panose="020B0604020202020204" pitchFamily="34" charset="0"/>
              </a:rPr>
              <a:t> and </a:t>
            </a:r>
            <a:r>
              <a:rPr kumimoji="0" lang="en-US" altLang="en-US" b="1" i="0" u="none" strike="noStrike" cap="none" normalizeH="0" baseline="0" dirty="0">
                <a:ln>
                  <a:noFill/>
                </a:ln>
                <a:solidFill>
                  <a:schemeClr val="tx1"/>
                </a:solidFill>
                <a:effectLst/>
                <a:latin typeface="Arial" panose="020B0604020202020204" pitchFamily="34" charset="0"/>
              </a:rPr>
              <a:t>reinforcement learning</a:t>
            </a:r>
            <a:r>
              <a:rPr kumimoji="0" lang="en-US" altLang="en-US" b="0" i="0" u="none" strike="noStrike" cap="none" normalizeH="0" baseline="0" dirty="0">
                <a:ln>
                  <a:noFill/>
                </a:ln>
                <a:solidFill>
                  <a:schemeClr val="tx1"/>
                </a:solidFill>
                <a:effectLst/>
                <a:latin typeface="Arial" panose="020B0604020202020204" pitchFamily="34" charset="0"/>
              </a:rPr>
              <a:t>, for even better personalization and prediction accuracy.</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Arial" panose="020B0604020202020204" pitchFamily="34" charset="0"/>
              </a:rPr>
              <a:t>Scalability</a:t>
            </a:r>
            <a:r>
              <a:rPr kumimoji="0" lang="en-US" altLang="en-US" b="0" i="0" u="none" strike="noStrike" cap="none" normalizeH="0" baseline="0" dirty="0">
                <a:ln>
                  <a:noFill/>
                </a:ln>
                <a:solidFill>
                  <a:schemeClr val="tx1"/>
                </a:solidFill>
                <a:effectLst/>
                <a:latin typeface="Arial" panose="020B0604020202020204" pitchFamily="34" charset="0"/>
              </a:rPr>
              <a:t>:</a:t>
            </a:r>
          </a:p>
          <a:p>
            <a:pPr marL="742950" marR="0" lvl="1"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a:ln>
                  <a:noFill/>
                </a:ln>
                <a:solidFill>
                  <a:schemeClr val="tx1"/>
                </a:solidFill>
                <a:effectLst/>
                <a:latin typeface="Arial" panose="020B0604020202020204" pitchFamily="34" charset="0"/>
              </a:rPr>
              <a:t>Improving the system’s scalability to handle larger datasets and provide solutions for diverse user bases.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Arial" panose="020B0604020202020204" pitchFamily="34" charset="0"/>
              </a:rPr>
              <a:t>Collaboration with Mental Health Professionals</a:t>
            </a:r>
            <a:r>
              <a:rPr kumimoji="0" lang="en-US" altLang="en-US" b="0" i="0" u="none" strike="noStrike" cap="none" normalizeH="0" baseline="0" dirty="0">
                <a:ln>
                  <a:noFill/>
                </a:ln>
                <a:solidFill>
                  <a:schemeClr val="tx1"/>
                </a:solidFill>
                <a:effectLst/>
                <a:latin typeface="Arial" panose="020B0604020202020204" pitchFamily="34" charset="0"/>
              </a:rPr>
              <a:t>:</a:t>
            </a:r>
          </a:p>
          <a:p>
            <a:pPr marL="742950" marR="0" lvl="1"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a:ln>
                  <a:noFill/>
                </a:ln>
                <a:solidFill>
                  <a:schemeClr val="tx1"/>
                </a:solidFill>
                <a:effectLst/>
                <a:latin typeface="Arial" panose="020B0604020202020204" pitchFamily="34" charset="0"/>
              </a:rPr>
              <a:t>Collaborating with </a:t>
            </a:r>
            <a:r>
              <a:rPr kumimoji="0" lang="en-US" altLang="en-US" b="1" i="0" u="none" strike="noStrike" cap="none" normalizeH="0" baseline="0" dirty="0">
                <a:ln>
                  <a:noFill/>
                </a:ln>
                <a:solidFill>
                  <a:schemeClr val="tx1"/>
                </a:solidFill>
                <a:effectLst/>
                <a:latin typeface="Arial" panose="020B0604020202020204" pitchFamily="34" charset="0"/>
              </a:rPr>
              <a:t>mental health experts</a:t>
            </a:r>
            <a:r>
              <a:rPr kumimoji="0" lang="en-US" altLang="en-US" b="0" i="0" u="none" strike="noStrike" cap="none" normalizeH="0" baseline="0" dirty="0">
                <a:ln>
                  <a:noFill/>
                </a:ln>
                <a:solidFill>
                  <a:schemeClr val="tx1"/>
                </a:solidFill>
                <a:effectLst/>
                <a:latin typeface="Arial" panose="020B0604020202020204" pitchFamily="34" charset="0"/>
              </a:rPr>
              <a:t> to further refine the system’s recommendations and decision-making process.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35972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28A61-A735-DA05-A153-B49C33531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3E7AA2-8A76-F0F9-0106-12AC7080974C}"/>
              </a:ext>
            </a:extLst>
          </p:cNvPr>
          <p:cNvSpPr>
            <a:spLocks noGrp="1"/>
          </p:cNvSpPr>
          <p:nvPr>
            <p:ph type="title"/>
          </p:nvPr>
        </p:nvSpPr>
        <p:spPr/>
        <p:txBody>
          <a:bodyPr/>
          <a:lstStyle/>
          <a:p>
            <a:r>
              <a:rPr lang="en-IN" dirty="0"/>
              <a:t>CONCLUSION</a:t>
            </a:r>
          </a:p>
        </p:txBody>
      </p:sp>
      <p:sp>
        <p:nvSpPr>
          <p:cNvPr id="3" name="Rectangle 1">
            <a:extLst>
              <a:ext uri="{FF2B5EF4-FFF2-40B4-BE49-F238E27FC236}">
                <a16:creationId xmlns:a16="http://schemas.microsoft.com/office/drawing/2014/main" id="{1157DA7A-0834-FC28-0B75-238FE1F5B192}"/>
              </a:ext>
            </a:extLst>
          </p:cNvPr>
          <p:cNvSpPr>
            <a:spLocks noChangeArrowheads="1"/>
          </p:cNvSpPr>
          <p:nvPr/>
        </p:nvSpPr>
        <p:spPr bwMode="auto">
          <a:xfrm>
            <a:off x="104931" y="1032849"/>
            <a:ext cx="9039069" cy="3930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Arial" panose="020B0604020202020204" pitchFamily="34" charset="0"/>
              </a:rPr>
              <a:t>AI-Driven Behavioral Analytics</a:t>
            </a:r>
            <a:r>
              <a:rPr kumimoji="0" lang="en-US" altLang="en-US"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a:ln>
                  <a:noFill/>
                </a:ln>
                <a:solidFill>
                  <a:schemeClr val="tx1"/>
                </a:solidFill>
                <a:effectLst/>
                <a:latin typeface="Arial" panose="020B0604020202020204" pitchFamily="34" charset="0"/>
              </a:rPr>
              <a:t>The project successfully demonstrated the power of AI in monitoring and predicting mental health trends using behavioral data. It provides valuable insights for healthcare professionals and patients.</a:t>
            </a:r>
          </a:p>
          <a:p>
            <a:pPr marR="0" lvl="0" algn="l" defTabSz="914400" rtl="0" eaLnBrk="0" fontAlgn="base" latinLnBrk="0" hangingPunct="0">
              <a:lnSpc>
                <a:spcPct val="15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Arial" panose="020B0604020202020204" pitchFamily="34" charset="0"/>
              </a:rPr>
              <a:t>Real-World Impact</a:t>
            </a:r>
            <a:r>
              <a:rPr kumimoji="0" lang="en-US" altLang="en-US"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a:ln>
                  <a:noFill/>
                </a:ln>
                <a:solidFill>
                  <a:schemeClr val="tx1"/>
                </a:solidFill>
                <a:effectLst/>
                <a:latin typeface="Arial" panose="020B0604020202020204" pitchFamily="34" charset="0"/>
              </a:rPr>
              <a:t>The system has the potential to significantly enhance early detection, intervention, and treatment planning for mental health conditions.</a:t>
            </a:r>
          </a:p>
          <a:p>
            <a:pPr marR="0" lvl="0" algn="l" defTabSz="914400" rtl="0" eaLnBrk="0" fontAlgn="base" latinLnBrk="0" hangingPunct="0">
              <a:lnSpc>
                <a:spcPct val="15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Arial" panose="020B0604020202020204" pitchFamily="34" charset="0"/>
              </a:rPr>
              <a:t>Future Potential</a:t>
            </a:r>
            <a:r>
              <a:rPr kumimoji="0" lang="en-US" altLang="en-US"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a:ln>
                  <a:noFill/>
                </a:ln>
                <a:solidFill>
                  <a:schemeClr val="tx1"/>
                </a:solidFill>
                <a:effectLst/>
                <a:latin typeface="Arial" panose="020B0604020202020204" pitchFamily="34" charset="0"/>
              </a:rPr>
              <a:t>With the integration of additional data sources and more advanced models, the system can become a powerful tool in mental health diagnostics and continuous monitoring.</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7680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7170" name="Picture 2" descr="AI Thank You Template for PowerPoint and Google Slides - SlideChef">
            <a:extLst>
              <a:ext uri="{FF2B5EF4-FFF2-40B4-BE49-F238E27FC236}">
                <a16:creationId xmlns:a16="http://schemas.microsoft.com/office/drawing/2014/main" id="{DC1FE983-24C5-8CBE-F1B9-0753802F6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3464EFC-D32F-D12C-8082-D726314FF1BB}"/>
              </a:ext>
            </a:extLst>
          </p:cNvPr>
          <p:cNvGraphicFramePr>
            <a:graphicFrameLocks noGrp="1"/>
          </p:cNvGraphicFramePr>
          <p:nvPr>
            <p:extLst>
              <p:ext uri="{D42A27DB-BD31-4B8C-83A1-F6EECF244321}">
                <p14:modId xmlns:p14="http://schemas.microsoft.com/office/powerpoint/2010/main" val="1968918767"/>
              </p:ext>
            </p:extLst>
          </p:nvPr>
        </p:nvGraphicFramePr>
        <p:xfrm>
          <a:off x="1299147" y="1644650"/>
          <a:ext cx="6096000" cy="1854200"/>
        </p:xfrm>
        <a:graphic>
          <a:graphicData uri="http://schemas.openxmlformats.org/drawingml/2006/table">
            <a:tbl>
              <a:tblPr firstRow="1" bandRow="1">
                <a:tableStyleId>{A6B90A3B-B23F-4A3C-95B0-25BFC782562E}</a:tableStyleId>
              </a:tblPr>
              <a:tblGrid>
                <a:gridCol w="3048000">
                  <a:extLst>
                    <a:ext uri="{9D8B030D-6E8A-4147-A177-3AD203B41FA5}">
                      <a16:colId xmlns:a16="http://schemas.microsoft.com/office/drawing/2014/main" val="3329216439"/>
                    </a:ext>
                  </a:extLst>
                </a:gridCol>
                <a:gridCol w="3048000">
                  <a:extLst>
                    <a:ext uri="{9D8B030D-6E8A-4147-A177-3AD203B41FA5}">
                      <a16:colId xmlns:a16="http://schemas.microsoft.com/office/drawing/2014/main" val="34057121"/>
                    </a:ext>
                  </a:extLst>
                </a:gridCol>
              </a:tblGrid>
              <a:tr h="370840">
                <a:tc>
                  <a:txBody>
                    <a:bodyPr/>
                    <a:lstStyle/>
                    <a:p>
                      <a:r>
                        <a:rPr lang="en-IN" dirty="0">
                          <a:solidFill>
                            <a:schemeClr val="tx1"/>
                          </a:solidFill>
                        </a:rPr>
                        <a:t>NAME</a:t>
                      </a:r>
                    </a:p>
                  </a:txBody>
                  <a:tcPr/>
                </a:tc>
                <a:tc>
                  <a:txBody>
                    <a:bodyPr/>
                    <a:lstStyle/>
                    <a:p>
                      <a:r>
                        <a:rPr lang="en-IN" dirty="0">
                          <a:solidFill>
                            <a:schemeClr val="tx1"/>
                          </a:solidFill>
                        </a:rPr>
                        <a:t>ID NO</a:t>
                      </a:r>
                    </a:p>
                  </a:txBody>
                  <a:tcPr/>
                </a:tc>
                <a:extLst>
                  <a:ext uri="{0D108BD9-81ED-4DB2-BD59-A6C34878D82A}">
                    <a16:rowId xmlns:a16="http://schemas.microsoft.com/office/drawing/2014/main" val="2296618925"/>
                  </a:ext>
                </a:extLst>
              </a:tr>
              <a:tr h="370840">
                <a:tc>
                  <a:txBody>
                    <a:bodyPr/>
                    <a:lstStyle/>
                    <a:p>
                      <a:r>
                        <a:rPr lang="en-IN" dirty="0">
                          <a:solidFill>
                            <a:schemeClr val="tx1"/>
                          </a:solidFill>
                        </a:rPr>
                        <a:t>Nedulla Vighnesh</a:t>
                      </a:r>
                    </a:p>
                  </a:txBody>
                  <a:tcPr/>
                </a:tc>
                <a:tc>
                  <a:txBody>
                    <a:bodyPr/>
                    <a:lstStyle/>
                    <a:p>
                      <a:r>
                        <a:rPr lang="en-IN" dirty="0">
                          <a:solidFill>
                            <a:schemeClr val="tx1"/>
                          </a:solidFill>
                        </a:rPr>
                        <a:t>2200032267</a:t>
                      </a:r>
                    </a:p>
                  </a:txBody>
                  <a:tcPr/>
                </a:tc>
                <a:extLst>
                  <a:ext uri="{0D108BD9-81ED-4DB2-BD59-A6C34878D82A}">
                    <a16:rowId xmlns:a16="http://schemas.microsoft.com/office/drawing/2014/main" val="2473616475"/>
                  </a:ext>
                </a:extLst>
              </a:tr>
              <a:tr h="370840">
                <a:tc>
                  <a:txBody>
                    <a:bodyPr/>
                    <a:lstStyle/>
                    <a:p>
                      <a:r>
                        <a:rPr lang="en-IN" dirty="0">
                          <a:solidFill>
                            <a:schemeClr val="tx1"/>
                          </a:solidFill>
                        </a:rPr>
                        <a:t>Nallapati Yallaiah</a:t>
                      </a:r>
                    </a:p>
                  </a:txBody>
                  <a:tcPr/>
                </a:tc>
                <a:tc>
                  <a:txBody>
                    <a:bodyPr/>
                    <a:lstStyle/>
                    <a:p>
                      <a:r>
                        <a:rPr lang="en-IN" dirty="0">
                          <a:solidFill>
                            <a:schemeClr val="tx1"/>
                          </a:solidFill>
                        </a:rPr>
                        <a:t>2200031880</a:t>
                      </a:r>
                    </a:p>
                  </a:txBody>
                  <a:tcPr/>
                </a:tc>
                <a:extLst>
                  <a:ext uri="{0D108BD9-81ED-4DB2-BD59-A6C34878D82A}">
                    <a16:rowId xmlns:a16="http://schemas.microsoft.com/office/drawing/2014/main" val="7258998"/>
                  </a:ext>
                </a:extLst>
              </a:tr>
              <a:tr h="370840">
                <a:tc>
                  <a:txBody>
                    <a:bodyPr/>
                    <a:lstStyle/>
                    <a:p>
                      <a:r>
                        <a:rPr lang="en-IN" dirty="0">
                          <a:solidFill>
                            <a:schemeClr val="tx1"/>
                          </a:solidFill>
                        </a:rPr>
                        <a:t>Vasupalli Shanmukha</a:t>
                      </a:r>
                    </a:p>
                  </a:txBody>
                  <a:tcPr/>
                </a:tc>
                <a:tc>
                  <a:txBody>
                    <a:bodyPr/>
                    <a:lstStyle/>
                    <a:p>
                      <a:r>
                        <a:rPr lang="en-IN" dirty="0">
                          <a:solidFill>
                            <a:schemeClr val="tx1"/>
                          </a:solidFill>
                        </a:rPr>
                        <a:t>2200031784</a:t>
                      </a:r>
                    </a:p>
                  </a:txBody>
                  <a:tcPr/>
                </a:tc>
                <a:extLst>
                  <a:ext uri="{0D108BD9-81ED-4DB2-BD59-A6C34878D82A}">
                    <a16:rowId xmlns:a16="http://schemas.microsoft.com/office/drawing/2014/main" val="3439657106"/>
                  </a:ext>
                </a:extLst>
              </a:tr>
              <a:tr h="370840">
                <a:tc>
                  <a:txBody>
                    <a:bodyPr/>
                    <a:lstStyle/>
                    <a:p>
                      <a:r>
                        <a:rPr lang="en-IN" dirty="0">
                          <a:solidFill>
                            <a:schemeClr val="tx1"/>
                          </a:solidFill>
                        </a:rPr>
                        <a:t>Vighnesh Kumar</a:t>
                      </a:r>
                    </a:p>
                  </a:txBody>
                  <a:tcPr/>
                </a:tc>
                <a:tc>
                  <a:txBody>
                    <a:bodyPr/>
                    <a:lstStyle/>
                    <a:p>
                      <a:r>
                        <a:rPr lang="en-IN" dirty="0">
                          <a:solidFill>
                            <a:schemeClr val="tx1"/>
                          </a:solidFill>
                        </a:rPr>
                        <a:t>2200030570</a:t>
                      </a:r>
                    </a:p>
                  </a:txBody>
                  <a:tcPr/>
                </a:tc>
                <a:extLst>
                  <a:ext uri="{0D108BD9-81ED-4DB2-BD59-A6C34878D82A}">
                    <a16:rowId xmlns:a16="http://schemas.microsoft.com/office/drawing/2014/main" val="4024985071"/>
                  </a:ext>
                </a:extLst>
              </a:tr>
            </a:tbl>
          </a:graphicData>
        </a:graphic>
      </p:graphicFrame>
      <p:sp>
        <p:nvSpPr>
          <p:cNvPr id="8" name="TextBox 7">
            <a:extLst>
              <a:ext uri="{FF2B5EF4-FFF2-40B4-BE49-F238E27FC236}">
                <a16:creationId xmlns:a16="http://schemas.microsoft.com/office/drawing/2014/main" id="{F4827A80-4646-841C-AAA2-60A1BD5C7FE9}"/>
              </a:ext>
            </a:extLst>
          </p:cNvPr>
          <p:cNvSpPr txBox="1"/>
          <p:nvPr/>
        </p:nvSpPr>
        <p:spPr>
          <a:xfrm>
            <a:off x="6293370" y="4097697"/>
            <a:ext cx="2203554" cy="307777"/>
          </a:xfrm>
          <a:prstGeom prst="rect">
            <a:avLst/>
          </a:prstGeom>
          <a:noFill/>
        </p:spPr>
        <p:txBody>
          <a:bodyPr wrap="square" rtlCol="0">
            <a:spAutoFit/>
          </a:bodyPr>
          <a:lstStyle/>
          <a:p>
            <a:r>
              <a:rPr lang="en-IN" dirty="0">
                <a:solidFill>
                  <a:schemeClr val="tx1"/>
                </a:solidFill>
              </a:rPr>
              <a:t>BATCH NO:-57</a:t>
            </a:r>
          </a:p>
        </p:txBody>
      </p:sp>
      <p:sp>
        <p:nvSpPr>
          <p:cNvPr id="9" name="TextBox 8">
            <a:extLst>
              <a:ext uri="{FF2B5EF4-FFF2-40B4-BE49-F238E27FC236}">
                <a16:creationId xmlns:a16="http://schemas.microsoft.com/office/drawing/2014/main" id="{3A7EC39E-E784-ECE2-96B4-107F394BDB98}"/>
              </a:ext>
            </a:extLst>
          </p:cNvPr>
          <p:cNvSpPr txBox="1"/>
          <p:nvPr/>
        </p:nvSpPr>
        <p:spPr>
          <a:xfrm>
            <a:off x="3365292" y="891914"/>
            <a:ext cx="3402767" cy="307777"/>
          </a:xfrm>
          <a:prstGeom prst="rect">
            <a:avLst/>
          </a:prstGeom>
          <a:noFill/>
        </p:spPr>
        <p:txBody>
          <a:bodyPr wrap="square" rtlCol="0">
            <a:spAutoFit/>
          </a:bodyPr>
          <a:lstStyle/>
          <a:p>
            <a:r>
              <a:rPr lang="en-IN" dirty="0">
                <a:solidFill>
                  <a:schemeClr val="tx1"/>
                </a:solidFill>
              </a:rPr>
              <a:t>TEAM MEMBERS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9" name="TextBox 8">
            <a:extLst>
              <a:ext uri="{FF2B5EF4-FFF2-40B4-BE49-F238E27FC236}">
                <a16:creationId xmlns:a16="http://schemas.microsoft.com/office/drawing/2014/main" id="{27D3AC47-763B-F884-66B0-B359A33D9979}"/>
              </a:ext>
            </a:extLst>
          </p:cNvPr>
          <p:cNvSpPr txBox="1"/>
          <p:nvPr/>
        </p:nvSpPr>
        <p:spPr>
          <a:xfrm>
            <a:off x="265723" y="3601711"/>
            <a:ext cx="8534400" cy="1345048"/>
          </a:xfrm>
          <a:prstGeom prst="rect">
            <a:avLst/>
          </a:prstGeom>
          <a:noFill/>
        </p:spPr>
        <p:txBody>
          <a:bodyPr wrap="square">
            <a:spAutoFit/>
          </a:bodyPr>
          <a:lstStyle/>
          <a:p>
            <a:pPr>
              <a:lnSpc>
                <a:spcPct val="150000"/>
              </a:lnSpc>
            </a:pPr>
            <a:br>
              <a:rPr lang="en-US" dirty="0">
                <a:solidFill>
                  <a:schemeClr val="tx1"/>
                </a:solidFill>
              </a:rPr>
            </a:br>
            <a:r>
              <a:rPr lang="en-US" dirty="0">
                <a:solidFill>
                  <a:schemeClr val="tx1"/>
                </a:solidFill>
              </a:rPr>
              <a:t>By continuously analyzing user behavior across multiple data sources, the system aims to improve </a:t>
            </a:r>
            <a:r>
              <a:rPr lang="en-US" b="1" dirty="0">
                <a:solidFill>
                  <a:schemeClr val="tx1"/>
                </a:solidFill>
              </a:rPr>
              <a:t>diagnostic accuracy</a:t>
            </a:r>
            <a:r>
              <a:rPr lang="en-US" dirty="0">
                <a:solidFill>
                  <a:schemeClr val="tx1"/>
                </a:solidFill>
              </a:rPr>
              <a:t>, enable </a:t>
            </a:r>
            <a:r>
              <a:rPr lang="en-US" b="1" dirty="0">
                <a:solidFill>
                  <a:schemeClr val="tx1"/>
                </a:solidFill>
              </a:rPr>
              <a:t>real-time monitoring</a:t>
            </a:r>
            <a:r>
              <a:rPr lang="en-US" dirty="0">
                <a:solidFill>
                  <a:schemeClr val="tx1"/>
                </a:solidFill>
              </a:rPr>
              <a:t>, and deliver </a:t>
            </a:r>
            <a:r>
              <a:rPr lang="en-US" b="1" dirty="0">
                <a:solidFill>
                  <a:schemeClr val="tx1"/>
                </a:solidFill>
              </a:rPr>
              <a:t>personalized mental health insights</a:t>
            </a:r>
            <a:r>
              <a:rPr lang="en-US" dirty="0">
                <a:solidFill>
                  <a:schemeClr val="tx1"/>
                </a:solidFill>
              </a:rPr>
              <a:t>—redefining how mental healthcare is approached.</a:t>
            </a:r>
          </a:p>
        </p:txBody>
      </p:sp>
      <p:sp>
        <p:nvSpPr>
          <p:cNvPr id="10" name="Title 4">
            <a:extLst>
              <a:ext uri="{FF2B5EF4-FFF2-40B4-BE49-F238E27FC236}">
                <a16:creationId xmlns:a16="http://schemas.microsoft.com/office/drawing/2014/main" id="{05152867-361E-5C33-AEC6-4393E440BDFB}"/>
              </a:ext>
            </a:extLst>
          </p:cNvPr>
          <p:cNvSpPr>
            <a:spLocks noGrp="1"/>
          </p:cNvSpPr>
          <p:nvPr>
            <p:ph type="title"/>
          </p:nvPr>
        </p:nvSpPr>
        <p:spPr>
          <a:xfrm>
            <a:off x="435187" y="385064"/>
            <a:ext cx="7704000" cy="572700"/>
          </a:xfrm>
        </p:spPr>
        <p:txBody>
          <a:bodyPr/>
          <a:lstStyle/>
          <a:p>
            <a:br>
              <a:rPr lang="en-US" sz="3200" b="1" dirty="0"/>
            </a:br>
            <a:r>
              <a:rPr lang="en-US" sz="3200" b="1" dirty="0"/>
              <a:t>                   INTRODUCTION</a:t>
            </a:r>
            <a:endParaRPr lang="en-IN" sz="3200" dirty="0"/>
          </a:p>
        </p:txBody>
      </p:sp>
      <p:sp>
        <p:nvSpPr>
          <p:cNvPr id="2" name="TextBox 1">
            <a:extLst>
              <a:ext uri="{FF2B5EF4-FFF2-40B4-BE49-F238E27FC236}">
                <a16:creationId xmlns:a16="http://schemas.microsoft.com/office/drawing/2014/main" id="{15420368-8BCB-E8B7-53C4-C229E52D3C34}"/>
              </a:ext>
            </a:extLst>
          </p:cNvPr>
          <p:cNvSpPr txBox="1"/>
          <p:nvPr/>
        </p:nvSpPr>
        <p:spPr>
          <a:xfrm>
            <a:off x="265723" y="849212"/>
            <a:ext cx="5275385" cy="2960875"/>
          </a:xfrm>
          <a:prstGeom prst="rect">
            <a:avLst/>
          </a:prstGeom>
          <a:noFill/>
        </p:spPr>
        <p:txBody>
          <a:bodyPr wrap="square" rtlCol="0">
            <a:spAutoFit/>
          </a:bodyPr>
          <a:lstStyle/>
          <a:p>
            <a:pPr>
              <a:lnSpc>
                <a:spcPct val="150000"/>
              </a:lnSpc>
            </a:pPr>
            <a:r>
              <a:rPr lang="en-US" dirty="0">
                <a:solidFill>
                  <a:schemeClr val="tx1"/>
                </a:solidFill>
              </a:rPr>
              <a:t>Mental health disorders are rapidly increasing worldwide, often going undiagnosed due to limited clinical resources and subjective assessments. There is a growing need for scalable, intelligent diagnostic tools.</a:t>
            </a:r>
          </a:p>
          <a:p>
            <a:pPr>
              <a:lnSpc>
                <a:spcPct val="150000"/>
              </a:lnSpc>
            </a:pPr>
            <a:br>
              <a:rPr lang="en-US" dirty="0">
                <a:solidFill>
                  <a:schemeClr val="tx1"/>
                </a:solidFill>
              </a:rPr>
            </a:br>
            <a:r>
              <a:rPr lang="en-US" dirty="0">
                <a:solidFill>
                  <a:schemeClr val="tx1"/>
                </a:solidFill>
              </a:rPr>
              <a:t>This project introduces a </a:t>
            </a:r>
            <a:r>
              <a:rPr lang="en-US" b="1" dirty="0">
                <a:solidFill>
                  <a:schemeClr val="tx1"/>
                </a:solidFill>
              </a:rPr>
              <a:t>multimodal AI-based framework</a:t>
            </a:r>
            <a:r>
              <a:rPr lang="en-US" dirty="0">
                <a:solidFill>
                  <a:schemeClr val="tx1"/>
                </a:solidFill>
              </a:rPr>
              <a:t> that uses techniques like </a:t>
            </a:r>
            <a:r>
              <a:rPr lang="en-US" b="1" dirty="0">
                <a:solidFill>
                  <a:schemeClr val="tx1"/>
                </a:solidFill>
              </a:rPr>
              <a:t>natural language processing, speech and emotion analysis,</a:t>
            </a:r>
            <a:r>
              <a:rPr lang="en-US" dirty="0">
                <a:solidFill>
                  <a:schemeClr val="tx1"/>
                </a:solidFill>
              </a:rPr>
              <a:t> and </a:t>
            </a:r>
            <a:r>
              <a:rPr lang="en-US" b="1" dirty="0">
                <a:solidFill>
                  <a:schemeClr val="tx1"/>
                </a:solidFill>
              </a:rPr>
              <a:t>behavioral pattern recognition</a:t>
            </a:r>
            <a:r>
              <a:rPr lang="en-US" dirty="0">
                <a:solidFill>
                  <a:schemeClr val="tx1"/>
                </a:solidFill>
              </a:rPr>
              <a:t> to enhance early diagnosis and support therapeutic decisions.</a:t>
            </a:r>
          </a:p>
        </p:txBody>
      </p:sp>
      <p:pic>
        <p:nvPicPr>
          <p:cNvPr id="3" name="Picture 2" descr="Generated image">
            <a:extLst>
              <a:ext uri="{FF2B5EF4-FFF2-40B4-BE49-F238E27FC236}">
                <a16:creationId xmlns:a16="http://schemas.microsoft.com/office/drawing/2014/main" id="{6171C945-D5FC-8DCB-FA9D-6D8DE1C1D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9984" y="849212"/>
            <a:ext cx="3704015" cy="2257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5" name="Title 4">
            <a:extLst>
              <a:ext uri="{FF2B5EF4-FFF2-40B4-BE49-F238E27FC236}">
                <a16:creationId xmlns:a16="http://schemas.microsoft.com/office/drawing/2014/main" id="{19C15D4F-3906-38A2-14FC-C36956A7A66D}"/>
              </a:ext>
            </a:extLst>
          </p:cNvPr>
          <p:cNvSpPr>
            <a:spLocks noGrp="1"/>
          </p:cNvSpPr>
          <p:nvPr>
            <p:ph type="title"/>
          </p:nvPr>
        </p:nvSpPr>
        <p:spPr>
          <a:xfrm>
            <a:off x="157397" y="152717"/>
            <a:ext cx="7704000" cy="572700"/>
          </a:xfrm>
        </p:spPr>
        <p:txBody>
          <a:bodyPr/>
          <a:lstStyle/>
          <a:p>
            <a:r>
              <a:rPr lang="en-US" b="1" dirty="0"/>
              <a:t>ABSTRACT</a:t>
            </a:r>
            <a:br>
              <a:rPr lang="en-US" b="1" dirty="0"/>
            </a:br>
            <a:endParaRPr lang="en-IN" dirty="0"/>
          </a:p>
        </p:txBody>
      </p:sp>
      <p:sp>
        <p:nvSpPr>
          <p:cNvPr id="7" name="TextBox 6">
            <a:extLst>
              <a:ext uri="{FF2B5EF4-FFF2-40B4-BE49-F238E27FC236}">
                <a16:creationId xmlns:a16="http://schemas.microsoft.com/office/drawing/2014/main" id="{EC47552B-8C45-E407-9D93-41FDE778AD08}"/>
              </a:ext>
            </a:extLst>
          </p:cNvPr>
          <p:cNvSpPr txBox="1"/>
          <p:nvPr/>
        </p:nvSpPr>
        <p:spPr>
          <a:xfrm>
            <a:off x="157397" y="889963"/>
            <a:ext cx="8829206" cy="4253537"/>
          </a:xfrm>
          <a:prstGeom prst="rect">
            <a:avLst/>
          </a:prstGeom>
          <a:noFill/>
        </p:spPr>
        <p:txBody>
          <a:bodyPr wrap="square">
            <a:spAutoFit/>
          </a:bodyPr>
          <a:lstStyle/>
          <a:p>
            <a:pPr>
              <a:lnSpc>
                <a:spcPct val="150000"/>
              </a:lnSpc>
            </a:pPr>
            <a:r>
              <a:rPr lang="en-IN" dirty="0">
                <a:solidFill>
                  <a:schemeClr val="tx1"/>
                </a:solidFill>
              </a:rPr>
              <a:t>This project presents an AI-driven behavioral data analytics system designed to support mental health diagnosis and therapy. By leveraging multimodal data sources—such as text input, speech patterns, and digital interaction data—the system uses machine learning and deep learning models to detect early signs of mental health conditions like anxiety, depression, and stress.</a:t>
            </a:r>
          </a:p>
          <a:p>
            <a:pPr>
              <a:lnSpc>
                <a:spcPct val="150000"/>
              </a:lnSpc>
            </a:pPr>
            <a:endParaRPr lang="en-IN" dirty="0">
              <a:solidFill>
                <a:schemeClr val="tx1"/>
              </a:solidFill>
            </a:endParaRPr>
          </a:p>
          <a:p>
            <a:pPr>
              <a:lnSpc>
                <a:spcPct val="150000"/>
              </a:lnSpc>
            </a:pPr>
            <a:r>
              <a:rPr lang="en-IN" dirty="0">
                <a:solidFill>
                  <a:schemeClr val="tx1"/>
                </a:solidFill>
              </a:rPr>
              <a:t>The framework focuses on analyzing subtle behavioral trends to provide predictive insights, allowing therapists and caregivers to plan effective, personalized interventions. It emphasizes real-time monitoring, privacy-preserving data handling, and compliance with healthcare standards including ISO/TS 82304-1 and GDPR.</a:t>
            </a:r>
          </a:p>
          <a:p>
            <a:pPr>
              <a:lnSpc>
                <a:spcPct val="150000"/>
              </a:lnSpc>
            </a:pPr>
            <a:endParaRPr lang="en-IN" dirty="0">
              <a:solidFill>
                <a:schemeClr val="tx1"/>
              </a:solidFill>
            </a:endParaRPr>
          </a:p>
          <a:p>
            <a:pPr>
              <a:lnSpc>
                <a:spcPct val="150000"/>
              </a:lnSpc>
            </a:pPr>
            <a:r>
              <a:rPr lang="en-IN" dirty="0">
                <a:solidFill>
                  <a:schemeClr val="tx1"/>
                </a:solidFill>
              </a:rPr>
              <a:t>By combining artificial intelligence with behavioral psychology, the project aims to improve mental health outcomes, enhance clinical decision-making, and empower users through proactive self-awareness and care.</a:t>
            </a:r>
          </a:p>
          <a:p>
            <a:pPr>
              <a:lnSpc>
                <a:spcPct val="150000"/>
              </a:lnSpc>
            </a:pPr>
            <a:endParaRPr lang="en-IN"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ED40-6598-AAEC-9FEC-7532A3247171}"/>
              </a:ext>
            </a:extLst>
          </p:cNvPr>
          <p:cNvSpPr>
            <a:spLocks noGrp="1"/>
          </p:cNvSpPr>
          <p:nvPr>
            <p:ph type="title"/>
          </p:nvPr>
        </p:nvSpPr>
        <p:spPr/>
        <p:txBody>
          <a:bodyPr/>
          <a:lstStyle/>
          <a:p>
            <a:r>
              <a:rPr lang="en-US" b="1" dirty="0">
                <a:solidFill>
                  <a:schemeClr val="tx1"/>
                </a:solidFill>
              </a:rPr>
              <a:t>PROBLEM STATEMENT</a:t>
            </a:r>
            <a:br>
              <a:rPr lang="en-US" b="1" dirty="0">
                <a:solidFill>
                  <a:schemeClr val="tx1"/>
                </a:solidFill>
              </a:rPr>
            </a:br>
            <a:endParaRPr lang="en-IN" dirty="0"/>
          </a:p>
        </p:txBody>
      </p:sp>
      <p:sp>
        <p:nvSpPr>
          <p:cNvPr id="6" name="TextBox 5">
            <a:extLst>
              <a:ext uri="{FF2B5EF4-FFF2-40B4-BE49-F238E27FC236}">
                <a16:creationId xmlns:a16="http://schemas.microsoft.com/office/drawing/2014/main" id="{836D5C76-7056-FABB-2012-C758AE2E4E27}"/>
              </a:ext>
            </a:extLst>
          </p:cNvPr>
          <p:cNvSpPr txBox="1"/>
          <p:nvPr/>
        </p:nvSpPr>
        <p:spPr>
          <a:xfrm>
            <a:off x="434715" y="1311640"/>
            <a:ext cx="8086721" cy="2960875"/>
          </a:xfrm>
          <a:prstGeom prst="rect">
            <a:avLst/>
          </a:prstGeom>
          <a:noFill/>
        </p:spPr>
        <p:txBody>
          <a:bodyPr wrap="square">
            <a:spAutoFit/>
          </a:bodyPr>
          <a:lstStyle/>
          <a:p>
            <a:pPr>
              <a:lnSpc>
                <a:spcPct val="150000"/>
              </a:lnSpc>
              <a:buNone/>
            </a:pPr>
            <a:r>
              <a:rPr lang="en-US" dirty="0">
                <a:solidFill>
                  <a:schemeClr val="tx1"/>
                </a:solidFill>
              </a:rPr>
              <a:t>Mental health disorders are often underdiagnosed or misdiagnosed due to:</a:t>
            </a:r>
          </a:p>
          <a:p>
            <a:pPr>
              <a:lnSpc>
                <a:spcPct val="150000"/>
              </a:lnSpc>
              <a:buNone/>
            </a:pPr>
            <a:endParaRPr lang="en-US" dirty="0">
              <a:solidFill>
                <a:schemeClr val="tx1"/>
              </a:solidFill>
            </a:endParaRPr>
          </a:p>
          <a:p>
            <a:pPr marL="285750" indent="-285750">
              <a:lnSpc>
                <a:spcPct val="150000"/>
              </a:lnSpc>
              <a:buClr>
                <a:schemeClr val="tx1"/>
              </a:buClr>
              <a:buFont typeface="Wingdings" panose="05000000000000000000" pitchFamily="2" charset="2"/>
              <a:buChar char="v"/>
            </a:pPr>
            <a:r>
              <a:rPr lang="en-US" b="1" dirty="0">
                <a:solidFill>
                  <a:schemeClr val="tx1"/>
                </a:solidFill>
              </a:rPr>
              <a:t>Limited access to clinical professionals</a:t>
            </a:r>
            <a:r>
              <a:rPr lang="en-US" dirty="0">
                <a:solidFill>
                  <a:schemeClr val="tx1"/>
                </a:solidFill>
              </a:rPr>
              <a:t>, especially in remote areas</a:t>
            </a:r>
          </a:p>
          <a:p>
            <a:pPr marL="285750" indent="-285750">
              <a:lnSpc>
                <a:spcPct val="150000"/>
              </a:lnSpc>
              <a:buClr>
                <a:schemeClr val="tx1"/>
              </a:buClr>
              <a:buFont typeface="Wingdings" panose="05000000000000000000" pitchFamily="2" charset="2"/>
              <a:buChar char="v"/>
            </a:pPr>
            <a:r>
              <a:rPr lang="en-US" b="1" dirty="0">
                <a:solidFill>
                  <a:schemeClr val="tx1"/>
                </a:solidFill>
              </a:rPr>
              <a:t>Subjective and inconsistent assessment methods</a:t>
            </a:r>
            <a:endParaRPr lang="en-US" dirty="0">
              <a:solidFill>
                <a:schemeClr val="tx1"/>
              </a:solidFill>
            </a:endParaRPr>
          </a:p>
          <a:p>
            <a:pPr marL="285750" indent="-285750">
              <a:lnSpc>
                <a:spcPct val="150000"/>
              </a:lnSpc>
              <a:buClr>
                <a:schemeClr val="tx1"/>
              </a:buClr>
              <a:buFont typeface="Wingdings" panose="05000000000000000000" pitchFamily="2" charset="2"/>
              <a:buChar char="v"/>
            </a:pPr>
            <a:r>
              <a:rPr lang="en-US" b="1" dirty="0">
                <a:solidFill>
                  <a:schemeClr val="tx1"/>
                </a:solidFill>
              </a:rPr>
              <a:t>Lack of real-time monitoring</a:t>
            </a:r>
            <a:r>
              <a:rPr lang="en-US" dirty="0">
                <a:solidFill>
                  <a:schemeClr val="tx1"/>
                </a:solidFill>
              </a:rPr>
              <a:t> of behavioral changes</a:t>
            </a:r>
          </a:p>
          <a:p>
            <a:pPr marL="285750" indent="-285750">
              <a:lnSpc>
                <a:spcPct val="150000"/>
              </a:lnSpc>
              <a:buClr>
                <a:schemeClr val="tx1"/>
              </a:buClr>
              <a:buFont typeface="Wingdings" panose="05000000000000000000" pitchFamily="2" charset="2"/>
              <a:buChar char="v"/>
            </a:pPr>
            <a:r>
              <a:rPr lang="en-US" b="1" dirty="0">
                <a:solidFill>
                  <a:schemeClr val="tx1"/>
                </a:solidFill>
              </a:rPr>
              <a:t>Delayed interventions</a:t>
            </a:r>
            <a:r>
              <a:rPr lang="en-US" dirty="0">
                <a:solidFill>
                  <a:schemeClr val="tx1"/>
                </a:solidFill>
              </a:rPr>
              <a:t>, which can worsen conditions over time</a:t>
            </a:r>
          </a:p>
          <a:p>
            <a:pPr>
              <a:lnSpc>
                <a:spcPct val="150000"/>
              </a:lnSpc>
            </a:pPr>
            <a:endParaRPr lang="en-US" dirty="0">
              <a:solidFill>
                <a:schemeClr val="tx1"/>
              </a:solidFill>
            </a:endParaRPr>
          </a:p>
          <a:p>
            <a:pPr>
              <a:lnSpc>
                <a:spcPct val="150000"/>
              </a:lnSpc>
            </a:pPr>
            <a:r>
              <a:rPr lang="en-US" dirty="0">
                <a:solidFill>
                  <a:schemeClr val="tx1"/>
                </a:solidFill>
              </a:rPr>
              <a:t>There is a critical need for a scalable, intelligent system that can continuously analyze behavioral data and provide early, accurate insights to support mental health diagnosis and therapy.</a:t>
            </a:r>
          </a:p>
        </p:txBody>
      </p:sp>
    </p:spTree>
    <p:extLst>
      <p:ext uri="{BB962C8B-B14F-4D97-AF65-F5344CB8AC3E}">
        <p14:creationId xmlns:p14="http://schemas.microsoft.com/office/powerpoint/2010/main" val="1081352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62A657-8F1B-ED2A-A2AB-438F75C5B9A1}"/>
              </a:ext>
            </a:extLst>
          </p:cNvPr>
          <p:cNvSpPr txBox="1"/>
          <p:nvPr/>
        </p:nvSpPr>
        <p:spPr>
          <a:xfrm>
            <a:off x="359764" y="-99507"/>
            <a:ext cx="8424472" cy="3653372"/>
          </a:xfrm>
          <a:prstGeom prst="rect">
            <a:avLst/>
          </a:prstGeom>
          <a:noFill/>
        </p:spPr>
        <p:txBody>
          <a:bodyPr wrap="square">
            <a:spAutoFit/>
          </a:bodyPr>
          <a:lstStyle/>
          <a:p>
            <a:pPr>
              <a:lnSpc>
                <a:spcPct val="150000"/>
              </a:lnSpc>
              <a:buClr>
                <a:schemeClr val="tx1"/>
              </a:buClr>
            </a:pPr>
            <a:r>
              <a:rPr lang="en-US" b="1" dirty="0">
                <a:solidFill>
                  <a:schemeClr val="tx1"/>
                </a:solidFill>
              </a:rPr>
              <a:t>			</a:t>
            </a:r>
            <a:r>
              <a:rPr lang="en-US" sz="1600" b="1" dirty="0">
                <a:solidFill>
                  <a:schemeClr val="tx1"/>
                </a:solidFill>
              </a:rPr>
              <a:t>PROJECT OBJECTIVES</a:t>
            </a:r>
          </a:p>
          <a:p>
            <a:pPr marL="285750" indent="-285750">
              <a:lnSpc>
                <a:spcPct val="150000"/>
              </a:lnSpc>
              <a:buClr>
                <a:schemeClr val="tx1"/>
              </a:buClr>
              <a:buFont typeface="Wingdings" panose="05000000000000000000" pitchFamily="2" charset="2"/>
              <a:buChar char="Ø"/>
            </a:pPr>
            <a:r>
              <a:rPr lang="en-US" b="1" dirty="0">
                <a:solidFill>
                  <a:schemeClr val="tx1"/>
                </a:solidFill>
              </a:rPr>
              <a:t>Early Detection</a:t>
            </a:r>
            <a:br>
              <a:rPr lang="en-US" dirty="0">
                <a:solidFill>
                  <a:schemeClr val="tx1"/>
                </a:solidFill>
              </a:rPr>
            </a:br>
            <a:r>
              <a:rPr lang="en-US" dirty="0">
                <a:solidFill>
                  <a:schemeClr val="tx1"/>
                </a:solidFill>
              </a:rPr>
              <a:t>- Identify mental health risks by analyzing behavioral data such as text, voice, and app usage.</a:t>
            </a:r>
          </a:p>
          <a:p>
            <a:pPr marL="285750" indent="-285750">
              <a:lnSpc>
                <a:spcPct val="150000"/>
              </a:lnSpc>
              <a:buClr>
                <a:schemeClr val="tx1"/>
              </a:buClr>
              <a:buFont typeface="Wingdings" panose="05000000000000000000" pitchFamily="2" charset="2"/>
              <a:buChar char="Ø"/>
            </a:pPr>
            <a:r>
              <a:rPr lang="en-US" b="1" dirty="0">
                <a:solidFill>
                  <a:schemeClr val="tx1"/>
                </a:solidFill>
              </a:rPr>
              <a:t>Predictive Trend Analysis</a:t>
            </a:r>
          </a:p>
          <a:p>
            <a:pPr>
              <a:lnSpc>
                <a:spcPct val="150000"/>
              </a:lnSpc>
              <a:buClr>
                <a:schemeClr val="tx1"/>
              </a:buClr>
            </a:pPr>
            <a:r>
              <a:rPr lang="en-US" dirty="0">
                <a:solidFill>
                  <a:schemeClr val="tx1"/>
                </a:solidFill>
              </a:rPr>
              <a:t>      - Track user behavior over time to detect patterns linked to mental health conditions.</a:t>
            </a:r>
          </a:p>
          <a:p>
            <a:pPr marL="285750" indent="-285750">
              <a:lnSpc>
                <a:spcPct val="150000"/>
              </a:lnSpc>
              <a:buClr>
                <a:schemeClr val="tx1"/>
              </a:buClr>
              <a:buFont typeface="Wingdings" panose="05000000000000000000" pitchFamily="2" charset="2"/>
              <a:buChar char="Ø"/>
            </a:pPr>
            <a:r>
              <a:rPr lang="en-US" dirty="0">
                <a:solidFill>
                  <a:schemeClr val="tx1"/>
                </a:solidFill>
              </a:rPr>
              <a:t> </a:t>
            </a:r>
            <a:r>
              <a:rPr lang="en-US" b="1" dirty="0">
                <a:solidFill>
                  <a:schemeClr val="tx1"/>
                </a:solidFill>
              </a:rPr>
              <a:t>Personalized Insights</a:t>
            </a:r>
            <a:br>
              <a:rPr lang="en-US" dirty="0">
                <a:solidFill>
                  <a:schemeClr val="tx1"/>
                </a:solidFill>
              </a:rPr>
            </a:br>
            <a:r>
              <a:rPr lang="en-US" dirty="0">
                <a:solidFill>
                  <a:schemeClr val="tx1"/>
                </a:solidFill>
              </a:rPr>
              <a:t>- Generate tailored recommendations to support users, therapists, and caregivers.</a:t>
            </a:r>
          </a:p>
          <a:p>
            <a:pPr marL="285750" indent="-285750">
              <a:lnSpc>
                <a:spcPct val="150000"/>
              </a:lnSpc>
              <a:buClr>
                <a:schemeClr val="tx1"/>
              </a:buClr>
              <a:buFont typeface="Wingdings" panose="05000000000000000000" pitchFamily="2" charset="2"/>
              <a:buChar char="Ø"/>
            </a:pPr>
            <a:r>
              <a:rPr lang="en-US" b="1" dirty="0">
                <a:solidFill>
                  <a:schemeClr val="tx1"/>
                </a:solidFill>
              </a:rPr>
              <a:t>Real-Time Monitoring</a:t>
            </a:r>
            <a:br>
              <a:rPr lang="en-US" dirty="0">
                <a:solidFill>
                  <a:schemeClr val="tx1"/>
                </a:solidFill>
              </a:rPr>
            </a:br>
            <a:r>
              <a:rPr lang="en-US" dirty="0">
                <a:solidFill>
                  <a:schemeClr val="tx1"/>
                </a:solidFill>
              </a:rPr>
              <a:t>- Enable continuous observation for timely interventions.</a:t>
            </a:r>
          </a:p>
          <a:p>
            <a:pPr marL="285750" indent="-285750">
              <a:lnSpc>
                <a:spcPct val="150000"/>
              </a:lnSpc>
              <a:buClr>
                <a:schemeClr val="tx1"/>
              </a:buClr>
              <a:buFont typeface="Wingdings" panose="05000000000000000000" pitchFamily="2" charset="2"/>
              <a:buChar char="Ø"/>
            </a:pPr>
            <a:r>
              <a:rPr lang="en-US" b="1" dirty="0">
                <a:solidFill>
                  <a:schemeClr val="tx1"/>
                </a:solidFill>
              </a:rPr>
              <a:t>Data Privacy and Standards Compliance</a:t>
            </a:r>
            <a:br>
              <a:rPr lang="en-US" dirty="0">
                <a:solidFill>
                  <a:schemeClr val="tx1"/>
                </a:solidFill>
              </a:rPr>
            </a:br>
            <a:r>
              <a:rPr lang="en-US" dirty="0">
                <a:solidFill>
                  <a:schemeClr val="tx1"/>
                </a:solidFill>
              </a:rPr>
              <a:t>- Ensure secure and ethical use of user data in line with ISO/TS 82304-1, GDPR, and HIPAA.</a:t>
            </a:r>
          </a:p>
        </p:txBody>
      </p:sp>
      <p:sp>
        <p:nvSpPr>
          <p:cNvPr id="7" name="TextBox 6">
            <a:extLst>
              <a:ext uri="{FF2B5EF4-FFF2-40B4-BE49-F238E27FC236}">
                <a16:creationId xmlns:a16="http://schemas.microsoft.com/office/drawing/2014/main" id="{22694E0A-3282-24B7-9528-37756710AEFF}"/>
              </a:ext>
            </a:extLst>
          </p:cNvPr>
          <p:cNvSpPr txBox="1"/>
          <p:nvPr/>
        </p:nvSpPr>
        <p:spPr>
          <a:xfrm>
            <a:off x="359764" y="3372788"/>
            <a:ext cx="8904157" cy="1714380"/>
          </a:xfrm>
          <a:prstGeom prst="rect">
            <a:avLst/>
          </a:prstGeom>
          <a:noFill/>
        </p:spPr>
        <p:txBody>
          <a:bodyPr wrap="square" rtlCol="0">
            <a:spAutoFit/>
          </a:bodyPr>
          <a:lstStyle/>
          <a:p>
            <a:pPr>
              <a:lnSpc>
                <a:spcPct val="150000"/>
              </a:lnSpc>
              <a:buClr>
                <a:schemeClr val="tx1"/>
              </a:buClr>
            </a:pPr>
            <a:r>
              <a:rPr lang="en-US" b="1" dirty="0">
                <a:solidFill>
                  <a:schemeClr val="tx1"/>
                </a:solidFill>
              </a:rPr>
              <a:t>		                              </a:t>
            </a:r>
            <a:r>
              <a:rPr lang="en-US" sz="1600" b="1" dirty="0">
                <a:solidFill>
                  <a:schemeClr val="tx1"/>
                </a:solidFill>
              </a:rPr>
              <a:t>KEY FEATURES</a:t>
            </a:r>
          </a:p>
          <a:p>
            <a:pPr marL="285750" indent="-285750">
              <a:lnSpc>
                <a:spcPct val="150000"/>
              </a:lnSpc>
              <a:buClr>
                <a:schemeClr val="tx1"/>
              </a:buClr>
              <a:buFont typeface="Wingdings" panose="05000000000000000000" pitchFamily="2" charset="2"/>
              <a:buChar char="Ø"/>
            </a:pPr>
            <a:r>
              <a:rPr lang="en-US" dirty="0">
                <a:solidFill>
                  <a:schemeClr val="tx1"/>
                </a:solidFill>
              </a:rPr>
              <a:t>Multimodal input analysis (text, voice, app usage)</a:t>
            </a:r>
          </a:p>
          <a:p>
            <a:pPr marL="285750" indent="-285750">
              <a:lnSpc>
                <a:spcPct val="150000"/>
              </a:lnSpc>
              <a:buClr>
                <a:schemeClr val="tx1"/>
              </a:buClr>
              <a:buFont typeface="Wingdings" panose="05000000000000000000" pitchFamily="2" charset="2"/>
              <a:buChar char="Ø"/>
            </a:pPr>
            <a:r>
              <a:rPr lang="en-US" dirty="0">
                <a:solidFill>
                  <a:schemeClr val="tx1"/>
                </a:solidFill>
              </a:rPr>
              <a:t>Machine learning-based mental health trend prediction</a:t>
            </a:r>
          </a:p>
          <a:p>
            <a:pPr marL="285750" indent="-285750">
              <a:lnSpc>
                <a:spcPct val="150000"/>
              </a:lnSpc>
              <a:buClr>
                <a:schemeClr val="tx1"/>
              </a:buClr>
              <a:buFont typeface="Wingdings" panose="05000000000000000000" pitchFamily="2" charset="2"/>
              <a:buChar char="Ø"/>
            </a:pPr>
            <a:r>
              <a:rPr lang="en-US" dirty="0">
                <a:solidFill>
                  <a:schemeClr val="tx1"/>
                </a:solidFill>
              </a:rPr>
              <a:t>Personalized alerts and insights</a:t>
            </a:r>
          </a:p>
          <a:p>
            <a:pPr>
              <a:lnSpc>
                <a:spcPct val="150000"/>
              </a:lnSpc>
            </a:pPr>
            <a:endParaRPr lang="en-IN" dirty="0">
              <a:solidFill>
                <a:schemeClr val="tx1"/>
              </a:solidFill>
            </a:endParaRPr>
          </a:p>
        </p:txBody>
      </p:sp>
    </p:spTree>
    <p:extLst>
      <p:ext uri="{BB962C8B-B14F-4D97-AF65-F5344CB8AC3E}">
        <p14:creationId xmlns:p14="http://schemas.microsoft.com/office/powerpoint/2010/main" val="2561602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0FC459B-0BC7-7F6D-6691-DF48FDFC122B}"/>
              </a:ext>
            </a:extLst>
          </p:cNvPr>
          <p:cNvSpPr txBox="1"/>
          <p:nvPr/>
        </p:nvSpPr>
        <p:spPr>
          <a:xfrm>
            <a:off x="119921" y="274849"/>
            <a:ext cx="9054059" cy="3607206"/>
          </a:xfrm>
          <a:prstGeom prst="rect">
            <a:avLst/>
          </a:prstGeom>
          <a:noFill/>
        </p:spPr>
        <p:txBody>
          <a:bodyPr wrap="square">
            <a:spAutoFit/>
          </a:bodyPr>
          <a:lstStyle/>
          <a:p>
            <a:pPr lvl="1">
              <a:lnSpc>
                <a:spcPct val="150000"/>
              </a:lnSpc>
            </a:pPr>
            <a:r>
              <a:rPr lang="en-IN" b="1" dirty="0">
                <a:solidFill>
                  <a:schemeClr val="tx1"/>
                </a:solidFill>
              </a:rPr>
              <a:t>		            </a:t>
            </a:r>
            <a:r>
              <a:rPr lang="en-IN" sz="2800" b="1" dirty="0">
                <a:solidFill>
                  <a:schemeClr val="tx1"/>
                </a:solidFill>
              </a:rPr>
              <a:t>DATA SOURCES</a:t>
            </a:r>
          </a:p>
          <a:p>
            <a:pPr lvl="1">
              <a:lnSpc>
                <a:spcPct val="150000"/>
              </a:lnSpc>
            </a:pPr>
            <a:endParaRPr lang="en-IN" b="1" dirty="0">
              <a:solidFill>
                <a:schemeClr val="tx1"/>
              </a:solidFill>
            </a:endParaRPr>
          </a:p>
          <a:p>
            <a:pPr lvl="1">
              <a:lnSpc>
                <a:spcPct val="150000"/>
              </a:lnSpc>
            </a:pPr>
            <a:endParaRPr lang="en-IN" b="1" dirty="0">
              <a:solidFill>
                <a:schemeClr val="tx1"/>
              </a:solidFill>
            </a:endParaRPr>
          </a:p>
          <a:p>
            <a:pPr marL="285750" indent="-285750">
              <a:lnSpc>
                <a:spcPct val="150000"/>
              </a:lnSpc>
              <a:buClr>
                <a:schemeClr val="tx1"/>
              </a:buClr>
              <a:buFont typeface="Wingdings" panose="05000000000000000000" pitchFamily="2" charset="2"/>
              <a:buChar char="Ø"/>
            </a:pPr>
            <a:r>
              <a:rPr lang="en-IN" b="1" dirty="0">
                <a:solidFill>
                  <a:schemeClr val="tx1"/>
                </a:solidFill>
              </a:rPr>
              <a:t>Text Data</a:t>
            </a:r>
            <a:r>
              <a:rPr lang="en-IN" dirty="0">
                <a:solidFill>
                  <a:schemeClr val="tx1"/>
                </a:solidFill>
              </a:rPr>
              <a:t>: Analyzed from user-generated content such as messages, social media posts, and online interactions.</a:t>
            </a:r>
          </a:p>
          <a:p>
            <a:pPr marL="285750" indent="-285750">
              <a:lnSpc>
                <a:spcPct val="150000"/>
              </a:lnSpc>
              <a:buClr>
                <a:schemeClr val="tx1"/>
              </a:buClr>
              <a:buFont typeface="Wingdings" panose="05000000000000000000" pitchFamily="2" charset="2"/>
              <a:buChar char="Ø"/>
            </a:pPr>
            <a:r>
              <a:rPr lang="en-IN" b="1" dirty="0">
                <a:solidFill>
                  <a:schemeClr val="tx1"/>
                </a:solidFill>
              </a:rPr>
              <a:t>Voice Data</a:t>
            </a:r>
            <a:r>
              <a:rPr lang="en-IN" dirty="0">
                <a:solidFill>
                  <a:schemeClr val="tx1"/>
                </a:solidFill>
              </a:rPr>
              <a:t>: Captured from speech patterns during conversations or voice-based input, </a:t>
            </a:r>
            <a:r>
              <a:rPr lang="en-IN" dirty="0" err="1">
                <a:solidFill>
                  <a:schemeClr val="tx1"/>
                </a:solidFill>
              </a:rPr>
              <a:t>analyzed</a:t>
            </a:r>
            <a:r>
              <a:rPr lang="en-IN" dirty="0">
                <a:solidFill>
                  <a:schemeClr val="tx1"/>
                </a:solidFill>
              </a:rPr>
              <a:t> for emotional tone and stress indicators.</a:t>
            </a:r>
          </a:p>
          <a:p>
            <a:pPr marL="285750" indent="-285750">
              <a:lnSpc>
                <a:spcPct val="150000"/>
              </a:lnSpc>
              <a:buClr>
                <a:schemeClr val="tx1"/>
              </a:buClr>
              <a:buFont typeface="Wingdings" panose="05000000000000000000" pitchFamily="2" charset="2"/>
              <a:buChar char="Ø"/>
            </a:pPr>
            <a:r>
              <a:rPr lang="en-IN" b="1" dirty="0">
                <a:solidFill>
                  <a:schemeClr val="tx1"/>
                </a:solidFill>
              </a:rPr>
              <a:t>Behavioral Data</a:t>
            </a:r>
            <a:r>
              <a:rPr lang="en-IN" dirty="0">
                <a:solidFill>
                  <a:schemeClr val="tx1"/>
                </a:solidFill>
              </a:rPr>
              <a:t>: Collected from app usage patterns, screen time, and interaction frequency to assess mental well-being.</a:t>
            </a:r>
          </a:p>
          <a:p>
            <a:pPr marL="285750" indent="-285750">
              <a:lnSpc>
                <a:spcPct val="150000"/>
              </a:lnSpc>
              <a:buClr>
                <a:schemeClr val="tx1"/>
              </a:buClr>
              <a:buFont typeface="Wingdings" panose="05000000000000000000" pitchFamily="2" charset="2"/>
              <a:buChar char="Ø"/>
            </a:pPr>
            <a:r>
              <a:rPr lang="en-IN" b="1" dirty="0">
                <a:solidFill>
                  <a:schemeClr val="tx1"/>
                </a:solidFill>
              </a:rPr>
              <a:t>ISO/TS 82304-1</a:t>
            </a:r>
            <a:r>
              <a:rPr lang="en-IN" dirty="0">
                <a:solidFill>
                  <a:schemeClr val="tx1"/>
                </a:solidFill>
              </a:rPr>
              <a:t> for user data protection.</a:t>
            </a:r>
          </a:p>
        </p:txBody>
      </p:sp>
      <p:pic>
        <p:nvPicPr>
          <p:cNvPr id="8" name="Google Shape;417;p41">
            <a:extLst>
              <a:ext uri="{FF2B5EF4-FFF2-40B4-BE49-F238E27FC236}">
                <a16:creationId xmlns:a16="http://schemas.microsoft.com/office/drawing/2014/main" id="{35ED9BF7-00F8-A4A6-1E07-C685F3ACF647}"/>
              </a:ext>
            </a:extLst>
          </p:cNvPr>
          <p:cNvPicPr preferRelativeResize="0"/>
          <p:nvPr/>
        </p:nvPicPr>
        <p:blipFill rotWithShape="1">
          <a:blip r:embed="rId2">
            <a:alphaModFix/>
          </a:blip>
          <a:srcRect l="10676" t="7944" r="31139"/>
          <a:stretch/>
        </p:blipFill>
        <p:spPr>
          <a:xfrm>
            <a:off x="768420" y="69484"/>
            <a:ext cx="1296300" cy="1296300"/>
          </a:xfrm>
          <a:prstGeom prst="ellipse">
            <a:avLst/>
          </a:prstGeom>
          <a:noFill/>
          <a:ln>
            <a:noFill/>
          </a:ln>
        </p:spPr>
      </p:pic>
    </p:spTree>
    <p:extLst>
      <p:ext uri="{BB962C8B-B14F-4D97-AF65-F5344CB8AC3E}">
        <p14:creationId xmlns:p14="http://schemas.microsoft.com/office/powerpoint/2010/main" val="3539370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17B431B-267A-3E31-6679-A09883526E9A}"/>
              </a:ext>
            </a:extLst>
          </p:cNvPr>
          <p:cNvSpPr txBox="1"/>
          <p:nvPr/>
        </p:nvSpPr>
        <p:spPr>
          <a:xfrm>
            <a:off x="457201" y="0"/>
            <a:ext cx="9144000" cy="1021883"/>
          </a:xfrm>
          <a:prstGeom prst="rect">
            <a:avLst/>
          </a:prstGeom>
          <a:noFill/>
        </p:spPr>
        <p:txBody>
          <a:bodyPr wrap="square">
            <a:spAutoFit/>
          </a:bodyPr>
          <a:lstStyle/>
          <a:p>
            <a:pPr>
              <a:lnSpc>
                <a:spcPct val="150000"/>
              </a:lnSpc>
              <a:buClr>
                <a:schemeClr val="tx1"/>
              </a:buClr>
            </a:pPr>
            <a:r>
              <a:rPr lang="en-IN" b="1" dirty="0">
                <a:solidFill>
                  <a:schemeClr val="tx1"/>
                </a:solidFill>
              </a:rPr>
              <a:t>	                </a:t>
            </a:r>
            <a:r>
              <a:rPr lang="en-IN" sz="2800" b="1" dirty="0">
                <a:solidFill>
                  <a:schemeClr val="tx1"/>
                </a:solidFill>
              </a:rPr>
              <a:t>TECHNOLOGIES USED</a:t>
            </a:r>
          </a:p>
          <a:p>
            <a:pPr marL="285750" indent="-285750">
              <a:lnSpc>
                <a:spcPct val="150000"/>
              </a:lnSpc>
              <a:buClr>
                <a:schemeClr val="tx1"/>
              </a:buClr>
              <a:buFont typeface="Wingdings" panose="05000000000000000000" pitchFamily="2" charset="2"/>
              <a:buChar char="Ø"/>
            </a:pPr>
            <a:endParaRPr lang="en-IN" b="1" dirty="0">
              <a:solidFill>
                <a:schemeClr val="tx1"/>
              </a:solidFill>
            </a:endParaRPr>
          </a:p>
        </p:txBody>
      </p:sp>
      <p:sp>
        <p:nvSpPr>
          <p:cNvPr id="16" name="TextBox 15">
            <a:extLst>
              <a:ext uri="{FF2B5EF4-FFF2-40B4-BE49-F238E27FC236}">
                <a16:creationId xmlns:a16="http://schemas.microsoft.com/office/drawing/2014/main" id="{01AF6EB4-A9B1-258F-8EAD-74CF95DC20A8}"/>
              </a:ext>
            </a:extLst>
          </p:cNvPr>
          <p:cNvSpPr txBox="1"/>
          <p:nvPr/>
        </p:nvSpPr>
        <p:spPr>
          <a:xfrm>
            <a:off x="457201" y="633337"/>
            <a:ext cx="6970428" cy="4253537"/>
          </a:xfrm>
          <a:prstGeom prst="rect">
            <a:avLst/>
          </a:prstGeom>
          <a:noFill/>
        </p:spPr>
        <p:txBody>
          <a:bodyPr wrap="square">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chemeClr val="tx1"/>
                </a:solidFill>
                <a:effectLst/>
                <a:latin typeface="Arial" panose="020B0604020202020204" pitchFamily="34" charset="0"/>
              </a:rPr>
              <a:t>Data Collection &amp; Processing</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285750" lvl="3" indent="-285750" eaLnBrk="0" fontAlgn="base" hangingPunct="0">
              <a:lnSpc>
                <a:spcPct val="150000"/>
              </a:lnSpc>
              <a:spcBef>
                <a:spcPct val="0"/>
              </a:spcBef>
              <a:spcAft>
                <a:spcPct val="0"/>
              </a:spcAft>
              <a:buClrTx/>
              <a:buFont typeface="Wingdings" panose="05000000000000000000" pitchFamily="2" charset="2"/>
              <a:buChar char="ü"/>
            </a:pPr>
            <a:r>
              <a:rPr kumimoji="0" lang="en-US" altLang="en-US" b="1" i="0" u="none" strike="noStrike" cap="none" normalizeH="0" baseline="0" dirty="0">
                <a:ln>
                  <a:noFill/>
                </a:ln>
                <a:solidFill>
                  <a:schemeClr val="tx1"/>
                </a:solidFill>
                <a:effectLst/>
                <a:latin typeface="Arial" panose="020B0604020202020204" pitchFamily="34" charset="0"/>
              </a:rPr>
              <a:t>NLP Tools</a:t>
            </a:r>
            <a:r>
              <a:rPr kumimoji="0" lang="en-US" altLang="en-US" b="0" i="0" u="none" strike="noStrike" cap="none" normalizeH="0" baseline="0" dirty="0">
                <a:ln>
                  <a:noFill/>
                </a:ln>
                <a:solidFill>
                  <a:schemeClr val="tx1"/>
                </a:solidFill>
                <a:effectLst/>
                <a:latin typeface="Arial" panose="020B0604020202020204" pitchFamily="34" charset="0"/>
              </a:rPr>
              <a:t> (for text analysis): SpaCy, NLTK</a:t>
            </a:r>
          </a:p>
          <a:p>
            <a:pPr marL="285750" lvl="3" indent="-285750" eaLnBrk="0" fontAlgn="base" hangingPunct="0">
              <a:lnSpc>
                <a:spcPct val="150000"/>
              </a:lnSpc>
              <a:spcBef>
                <a:spcPct val="0"/>
              </a:spcBef>
              <a:spcAft>
                <a:spcPct val="0"/>
              </a:spcAft>
              <a:buClrTx/>
              <a:buFont typeface="Wingdings" panose="05000000000000000000" pitchFamily="2" charset="2"/>
              <a:buChar char="ü"/>
            </a:pPr>
            <a:r>
              <a:rPr kumimoji="0" lang="en-US" altLang="en-US" b="1" i="0" u="none" strike="noStrike" cap="none" normalizeH="0" baseline="0" dirty="0">
                <a:ln>
                  <a:noFill/>
                </a:ln>
                <a:solidFill>
                  <a:schemeClr val="tx1"/>
                </a:solidFill>
                <a:effectLst/>
                <a:latin typeface="Arial" panose="020B0604020202020204" pitchFamily="34" charset="0"/>
              </a:rPr>
              <a:t>Speech Emotion Recognition</a:t>
            </a:r>
            <a:r>
              <a:rPr kumimoji="0" lang="en-US" altLang="en-US" b="0" i="0" u="none" strike="noStrike" cap="none" normalizeH="0" baseline="0" dirty="0">
                <a:ln>
                  <a:noFill/>
                </a:ln>
                <a:solidFill>
                  <a:schemeClr val="tx1"/>
                </a:solidFill>
                <a:effectLst/>
                <a:latin typeface="Arial" panose="020B0604020202020204" pitchFamily="34" charset="0"/>
              </a:rPr>
              <a:t>: OpenSMILE, DeepSBD</a:t>
            </a:r>
          </a:p>
          <a:p>
            <a:pPr marL="285750" lvl="3" indent="-285750" eaLnBrk="0" fontAlgn="base" hangingPunct="0">
              <a:lnSpc>
                <a:spcPct val="150000"/>
              </a:lnSpc>
              <a:spcBef>
                <a:spcPct val="0"/>
              </a:spcBef>
              <a:spcAft>
                <a:spcPct val="0"/>
              </a:spcAft>
              <a:buClrTx/>
              <a:buFont typeface="Wingdings" panose="05000000000000000000" pitchFamily="2" charset="2"/>
              <a:buChar char="ü"/>
            </a:pPr>
            <a:r>
              <a:rPr kumimoji="0" lang="en-US" altLang="en-US" b="1" i="0" u="none" strike="noStrike" cap="none" normalizeH="0" baseline="0" dirty="0">
                <a:ln>
                  <a:noFill/>
                </a:ln>
                <a:solidFill>
                  <a:schemeClr val="tx1"/>
                </a:solidFill>
                <a:effectLst/>
                <a:latin typeface="Arial" panose="020B0604020202020204" pitchFamily="34" charset="0"/>
              </a:rPr>
              <a:t>Data Preprocessing</a:t>
            </a:r>
            <a:r>
              <a:rPr kumimoji="0" lang="en-US" altLang="en-US" b="0" i="0" u="none" strike="noStrike" cap="none" normalizeH="0" baseline="0" dirty="0">
                <a:ln>
                  <a:noFill/>
                </a:ln>
                <a:solidFill>
                  <a:schemeClr val="tx1"/>
                </a:solidFill>
                <a:effectLst/>
                <a:latin typeface="Arial" panose="020B0604020202020204" pitchFamily="34" charset="0"/>
              </a:rPr>
              <a:t>: Pandas, NumPy, Scikit-learn</a:t>
            </a:r>
          </a:p>
          <a:p>
            <a:pPr marL="285750" lvl="3" indent="-285750" eaLnBrk="0" fontAlgn="base" hangingPunct="0">
              <a:lnSpc>
                <a:spcPct val="150000"/>
              </a:lnSpc>
              <a:spcBef>
                <a:spcPct val="0"/>
              </a:spcBef>
              <a:spcAft>
                <a:spcPct val="0"/>
              </a:spcAft>
              <a:buClrTx/>
              <a:buFont typeface="Wingdings" panose="05000000000000000000" pitchFamily="2" charset="2"/>
              <a:buChar char="ü"/>
            </a:pPr>
            <a:r>
              <a:rPr kumimoji="0" lang="en-US" altLang="en-US" b="1" i="0" u="none" strike="noStrike" cap="none" normalizeH="0" baseline="0" dirty="0">
                <a:ln>
                  <a:noFill/>
                </a:ln>
                <a:solidFill>
                  <a:schemeClr val="tx1"/>
                </a:solidFill>
                <a:effectLst/>
                <a:latin typeface="Arial" panose="020B0604020202020204" pitchFamily="34" charset="0"/>
              </a:rPr>
              <a:t>Data Privacy Tools</a:t>
            </a:r>
            <a:r>
              <a:rPr kumimoji="0" lang="en-US" altLang="en-US" b="0" i="0" u="none" strike="noStrike" cap="none" normalizeH="0" baseline="0" dirty="0">
                <a:ln>
                  <a:noFill/>
                </a:ln>
                <a:solidFill>
                  <a:schemeClr val="tx1"/>
                </a:solidFill>
                <a:effectLst/>
                <a:latin typeface="Arial" panose="020B0604020202020204" pitchFamily="34" charset="0"/>
              </a:rPr>
              <a:t>: Encryption libraries, secure data storage</a:t>
            </a:r>
          </a:p>
          <a:p>
            <a:pPr lvl="3" eaLnBrk="0" fontAlgn="base" hangingPunct="0">
              <a:lnSpc>
                <a:spcPct val="150000"/>
              </a:lnSpc>
              <a:spcBef>
                <a:spcPct val="0"/>
              </a:spcBef>
              <a:spcAft>
                <a:spcPct val="0"/>
              </a:spcAft>
              <a:buClrTx/>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chemeClr val="tx1"/>
                </a:solidFill>
                <a:effectLst/>
                <a:latin typeface="Arial" panose="020B0604020202020204" pitchFamily="34" charset="0"/>
              </a:rPr>
              <a:t>Machine Learning &amp; Deep Learning Models</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solidFill>
                  <a:schemeClr val="tx1"/>
                </a:solidFill>
                <a:effectLst/>
                <a:latin typeface="Arial" panose="020B0604020202020204" pitchFamily="34" charset="0"/>
              </a:rPr>
              <a:t>SVM, Random Forest, Logistic Regression</a:t>
            </a:r>
            <a:r>
              <a:rPr kumimoji="0" lang="en-US" altLang="en-US" sz="1400" b="0" i="0" u="none" strike="noStrike" cap="none" normalizeH="0" baseline="0" dirty="0">
                <a:ln>
                  <a:noFill/>
                </a:ln>
                <a:solidFill>
                  <a:schemeClr val="tx1"/>
                </a:solidFill>
                <a:effectLst/>
                <a:latin typeface="Arial" panose="020B0604020202020204" pitchFamily="34" charset="0"/>
              </a:rPr>
              <a:t> (for classification)</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solidFill>
                  <a:schemeClr val="tx1"/>
                </a:solidFill>
                <a:effectLst/>
                <a:latin typeface="Arial" panose="020B0604020202020204" pitchFamily="34" charset="0"/>
              </a:rPr>
              <a:t>LSTM</a:t>
            </a:r>
            <a:r>
              <a:rPr kumimoji="0" lang="en-US" altLang="en-US" sz="1400" b="0" i="0" u="none" strike="noStrike" cap="none" normalizeH="0" baseline="0" dirty="0">
                <a:ln>
                  <a:noFill/>
                </a:ln>
                <a:solidFill>
                  <a:schemeClr val="tx1"/>
                </a:solidFill>
                <a:effectLst/>
                <a:latin typeface="Arial" panose="020B0604020202020204" pitchFamily="34" charset="0"/>
              </a:rPr>
              <a:t> (for trend prediction)</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solidFill>
                  <a:schemeClr val="tx1"/>
                </a:solidFill>
                <a:effectLst/>
                <a:latin typeface="Arial" panose="020B0604020202020204" pitchFamily="34" charset="0"/>
              </a:rPr>
              <a:t>TensorFlow, Keras, PyTorch</a:t>
            </a:r>
            <a:r>
              <a:rPr kumimoji="0" lang="en-US" altLang="en-US" sz="1400" b="0" i="0" u="none" strike="noStrike" cap="none" normalizeH="0" baseline="0" dirty="0">
                <a:ln>
                  <a:noFill/>
                </a:ln>
                <a:solidFill>
                  <a:schemeClr val="tx1"/>
                </a:solidFill>
                <a:effectLst/>
                <a:latin typeface="Arial" panose="020B0604020202020204" pitchFamily="34" charset="0"/>
              </a:rPr>
              <a:t> (for model development)</a:t>
            </a:r>
          </a:p>
          <a:p>
            <a:pPr marR="0" lvl="0" algn="l" defTabSz="914400" rtl="0" eaLnBrk="0" fontAlgn="base" latinLnBrk="0" hangingPunct="0">
              <a:lnSpc>
                <a:spcPct val="15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chemeClr val="tx1"/>
                </a:solidFill>
                <a:effectLst/>
                <a:latin typeface="Arial" panose="020B0604020202020204" pitchFamily="34" charset="0"/>
              </a:rPr>
              <a:t>Visualization &amp; Dashboard</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solidFill>
                  <a:schemeClr val="tx1"/>
                </a:solidFill>
                <a:effectLst/>
                <a:latin typeface="Arial" panose="020B0604020202020204" pitchFamily="34" charset="0"/>
              </a:rPr>
              <a:t>Matplotlib, Plotly</a:t>
            </a:r>
            <a:r>
              <a:rPr kumimoji="0" lang="en-US" altLang="en-US" sz="1400" b="0" i="0" u="none" strike="noStrike" cap="none" normalizeH="0" baseline="0" dirty="0">
                <a:ln>
                  <a:noFill/>
                </a:ln>
                <a:solidFill>
                  <a:schemeClr val="tx1"/>
                </a:solidFill>
                <a:effectLst/>
                <a:latin typeface="Arial" panose="020B0604020202020204" pitchFamily="34" charset="0"/>
              </a:rPr>
              <a:t> (for graphs and trend analysis)</a:t>
            </a:r>
          </a:p>
        </p:txBody>
      </p:sp>
      <p:pic>
        <p:nvPicPr>
          <p:cNvPr id="21" name="Picture 20">
            <a:extLst>
              <a:ext uri="{FF2B5EF4-FFF2-40B4-BE49-F238E27FC236}">
                <a16:creationId xmlns:a16="http://schemas.microsoft.com/office/drawing/2014/main" id="{90549D1C-2F70-49E1-FC02-CC2A7953ABCC}"/>
              </a:ext>
            </a:extLst>
          </p:cNvPr>
          <p:cNvPicPr>
            <a:picLocks noChangeAspect="1"/>
          </p:cNvPicPr>
          <p:nvPr/>
        </p:nvPicPr>
        <p:blipFill>
          <a:blip r:embed="rId2"/>
          <a:stretch>
            <a:fillRect/>
          </a:stretch>
        </p:blipFill>
        <p:spPr>
          <a:xfrm>
            <a:off x="5921114" y="745205"/>
            <a:ext cx="3222886" cy="4418348"/>
          </a:xfrm>
          <a:prstGeom prst="rect">
            <a:avLst/>
          </a:prstGeom>
        </p:spPr>
      </p:pic>
    </p:spTree>
    <p:extLst>
      <p:ext uri="{BB962C8B-B14F-4D97-AF65-F5344CB8AC3E}">
        <p14:creationId xmlns:p14="http://schemas.microsoft.com/office/powerpoint/2010/main" val="3810008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8B2F0-AECC-AEF5-ECFA-A4FE5191EC4A}"/>
              </a:ext>
            </a:extLst>
          </p:cNvPr>
          <p:cNvSpPr>
            <a:spLocks noGrp="1"/>
          </p:cNvSpPr>
          <p:nvPr>
            <p:ph type="title"/>
          </p:nvPr>
        </p:nvSpPr>
        <p:spPr>
          <a:xfrm>
            <a:off x="630059" y="0"/>
            <a:ext cx="7704000" cy="404857"/>
          </a:xfrm>
        </p:spPr>
        <p:txBody>
          <a:bodyPr/>
          <a:lstStyle/>
          <a:p>
            <a:r>
              <a:rPr lang="en-IN" sz="2000" dirty="0"/>
              <a:t>                                                      METHODOLOGY</a:t>
            </a:r>
          </a:p>
        </p:txBody>
      </p:sp>
      <p:sp>
        <p:nvSpPr>
          <p:cNvPr id="6" name="TextBox 5">
            <a:extLst>
              <a:ext uri="{FF2B5EF4-FFF2-40B4-BE49-F238E27FC236}">
                <a16:creationId xmlns:a16="http://schemas.microsoft.com/office/drawing/2014/main" id="{5B9FC662-ECBD-F85B-A208-1361DAA3CE1B}"/>
              </a:ext>
            </a:extLst>
          </p:cNvPr>
          <p:cNvSpPr txBox="1"/>
          <p:nvPr/>
        </p:nvSpPr>
        <p:spPr>
          <a:xfrm>
            <a:off x="3429000" y="202428"/>
            <a:ext cx="6123482" cy="491128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000" b="1" i="0" u="none" strike="noStrike" cap="none" normalizeH="0" baseline="0" dirty="0">
                <a:ln>
                  <a:noFill/>
                </a:ln>
                <a:solidFill>
                  <a:schemeClr val="tx1"/>
                </a:solidFill>
                <a:effectLst/>
                <a:latin typeface="Arial" panose="020B0604020202020204" pitchFamily="34" charset="0"/>
              </a:rPr>
              <a:t>Data Collection</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Collect </a:t>
            </a:r>
            <a:r>
              <a:rPr kumimoji="0" lang="en-US" altLang="en-US" sz="1000" b="1" i="0" u="none" strike="noStrike" cap="none" normalizeH="0" baseline="0" dirty="0">
                <a:ln>
                  <a:noFill/>
                </a:ln>
                <a:solidFill>
                  <a:schemeClr val="tx1"/>
                </a:solidFill>
                <a:effectLst/>
                <a:latin typeface="Arial" panose="020B0604020202020204" pitchFamily="34" charset="0"/>
              </a:rPr>
              <a:t>anonymized user behavioral data</a:t>
            </a:r>
            <a:r>
              <a:rPr kumimoji="0" lang="en-US" altLang="en-US" sz="1000" b="0" i="0" u="none" strike="noStrike" cap="none" normalizeH="0" baseline="0" dirty="0">
                <a:ln>
                  <a:noFill/>
                </a:ln>
                <a:solidFill>
                  <a:schemeClr val="tx1"/>
                </a:solidFill>
                <a:effectLst/>
                <a:latin typeface="Arial" panose="020B0604020202020204" pitchFamily="34" charset="0"/>
              </a:rPr>
              <a:t> (text, voice, app usage).</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Ensure data privacy compliance (GDPR, HIPAA).</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1000" b="1" i="0" u="none" strike="noStrike" cap="none" normalizeH="0" baseline="0" dirty="0">
                <a:ln>
                  <a:noFill/>
                </a:ln>
                <a:solidFill>
                  <a:schemeClr val="tx1"/>
                </a:solidFill>
                <a:effectLst/>
                <a:latin typeface="Arial" panose="020B0604020202020204" pitchFamily="34" charset="0"/>
              </a:rPr>
              <a:t>Preprocessing</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Text Data</a:t>
            </a:r>
            <a:r>
              <a:rPr kumimoji="0" lang="en-US" altLang="en-US" sz="1000" b="0" i="0" u="none" strike="noStrike" cap="none" normalizeH="0" baseline="0" dirty="0">
                <a:ln>
                  <a:noFill/>
                </a:ln>
                <a:solidFill>
                  <a:schemeClr val="tx1"/>
                </a:solidFill>
                <a:effectLst/>
                <a:latin typeface="Arial" panose="020B0604020202020204" pitchFamily="34" charset="0"/>
              </a:rPr>
              <a:t>: Clean, tokenize, and normalize text for sentiment analysis.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Voice Data</a:t>
            </a:r>
            <a:r>
              <a:rPr kumimoji="0" lang="en-US" altLang="en-US" sz="1000" b="0" i="0" u="none" strike="noStrike" cap="none" normalizeH="0" baseline="0" dirty="0">
                <a:ln>
                  <a:noFill/>
                </a:ln>
                <a:solidFill>
                  <a:schemeClr val="tx1"/>
                </a:solidFill>
                <a:effectLst/>
                <a:latin typeface="Arial" panose="020B0604020202020204" pitchFamily="34" charset="0"/>
              </a:rPr>
              <a:t>: Extract </a:t>
            </a:r>
            <a:r>
              <a:rPr kumimoji="0" lang="en-US" altLang="en-US" sz="1000" b="1" i="0" u="none" strike="noStrike" cap="none" normalizeH="0" baseline="0" dirty="0">
                <a:ln>
                  <a:noFill/>
                </a:ln>
                <a:solidFill>
                  <a:schemeClr val="tx1"/>
                </a:solidFill>
                <a:effectLst/>
                <a:latin typeface="Arial" panose="020B0604020202020204" pitchFamily="34" charset="0"/>
              </a:rPr>
              <a:t>Mel-frequency cepstral coefficients (MFCC)</a:t>
            </a:r>
            <a:r>
              <a:rPr kumimoji="0" lang="en-US" altLang="en-US" sz="1000" b="0" i="0" u="none" strike="noStrike" cap="none" normalizeH="0" baseline="0" dirty="0">
                <a:ln>
                  <a:noFill/>
                </a:ln>
                <a:solidFill>
                  <a:schemeClr val="tx1"/>
                </a:solidFill>
                <a:effectLst/>
                <a:latin typeface="Arial" panose="020B0604020202020204" pitchFamily="34" charset="0"/>
              </a:rPr>
              <a:t> for emotion recognition.</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App Usage Data</a:t>
            </a:r>
            <a:r>
              <a:rPr kumimoji="0" lang="en-US" altLang="en-US" sz="1000" b="0" i="0" u="none" strike="noStrike" cap="none" normalizeH="0" baseline="0" dirty="0">
                <a:ln>
                  <a:noFill/>
                </a:ln>
                <a:solidFill>
                  <a:schemeClr val="tx1"/>
                </a:solidFill>
                <a:effectLst/>
                <a:latin typeface="Arial" panose="020B0604020202020204" pitchFamily="34" charset="0"/>
              </a:rPr>
              <a:t>: Normalize and format interaction data.</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1000" b="1" i="0" u="none" strike="noStrike" cap="none" normalizeH="0" baseline="0" dirty="0">
                <a:ln>
                  <a:noFill/>
                </a:ln>
                <a:solidFill>
                  <a:schemeClr val="tx1"/>
                </a:solidFill>
                <a:effectLst/>
                <a:latin typeface="Arial" panose="020B0604020202020204" pitchFamily="34" charset="0"/>
              </a:rPr>
              <a:t>Feature Engineering</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Extract </a:t>
            </a:r>
            <a:r>
              <a:rPr kumimoji="0" lang="en-US" altLang="en-US" sz="1000" b="1" i="0" u="none" strike="noStrike" cap="none" normalizeH="0" baseline="0" dirty="0">
                <a:ln>
                  <a:noFill/>
                </a:ln>
                <a:solidFill>
                  <a:schemeClr val="tx1"/>
                </a:solidFill>
                <a:effectLst/>
                <a:latin typeface="Arial" panose="020B0604020202020204" pitchFamily="34" charset="0"/>
              </a:rPr>
              <a:t>sentiment scores</a:t>
            </a:r>
            <a:r>
              <a:rPr kumimoji="0" lang="en-US" altLang="en-US" sz="1000" b="0" i="0" u="none" strike="noStrike" cap="none" normalizeH="0" baseline="0" dirty="0">
                <a:ln>
                  <a:noFill/>
                </a:ln>
                <a:solidFill>
                  <a:schemeClr val="tx1"/>
                </a:solidFill>
                <a:effectLst/>
                <a:latin typeface="Arial" panose="020B0604020202020204" pitchFamily="34" charset="0"/>
              </a:rPr>
              <a:t> from text data using NLP techniques.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Tag </a:t>
            </a:r>
            <a:r>
              <a:rPr kumimoji="0" lang="en-US" altLang="en-US" sz="1000" b="1" i="0" u="none" strike="noStrike" cap="none" normalizeH="0" baseline="0" dirty="0">
                <a:ln>
                  <a:noFill/>
                </a:ln>
                <a:solidFill>
                  <a:schemeClr val="tx1"/>
                </a:solidFill>
                <a:effectLst/>
                <a:latin typeface="Arial" panose="020B0604020202020204" pitchFamily="34" charset="0"/>
              </a:rPr>
              <a:t>emotions</a:t>
            </a:r>
            <a:r>
              <a:rPr kumimoji="0" lang="en-US" altLang="en-US" sz="1000" b="0" i="0" u="none" strike="noStrike" cap="none" normalizeH="0" baseline="0" dirty="0">
                <a:ln>
                  <a:noFill/>
                </a:ln>
                <a:solidFill>
                  <a:schemeClr val="tx1"/>
                </a:solidFill>
                <a:effectLst/>
                <a:latin typeface="Arial" panose="020B0604020202020204" pitchFamily="34" charset="0"/>
              </a:rPr>
              <a:t> in speech using emotion recognition models.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Identify </a:t>
            </a:r>
            <a:r>
              <a:rPr kumimoji="0" lang="en-US" altLang="en-US" sz="1000" b="1" i="0" u="none" strike="noStrike" cap="none" normalizeH="0" baseline="0" dirty="0">
                <a:ln>
                  <a:noFill/>
                </a:ln>
                <a:solidFill>
                  <a:schemeClr val="tx1"/>
                </a:solidFill>
                <a:effectLst/>
                <a:latin typeface="Arial" panose="020B0604020202020204" pitchFamily="34" charset="0"/>
              </a:rPr>
              <a:t>usage patterns</a:t>
            </a:r>
            <a:r>
              <a:rPr kumimoji="0" lang="en-US" altLang="en-US" sz="1000" b="0" i="0" u="none" strike="noStrike" cap="none" normalizeH="0" baseline="0" dirty="0">
                <a:ln>
                  <a:noFill/>
                </a:ln>
                <a:solidFill>
                  <a:schemeClr val="tx1"/>
                </a:solidFill>
                <a:effectLst/>
                <a:latin typeface="Arial" panose="020B0604020202020204" pitchFamily="34" charset="0"/>
              </a:rPr>
              <a:t> from app data to track mental health trends.</a:t>
            </a: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en-US" altLang="en-US" sz="1000" b="1" i="0" u="none" strike="noStrike" cap="none" normalizeH="0" baseline="0" dirty="0">
                <a:ln>
                  <a:noFill/>
                </a:ln>
                <a:solidFill>
                  <a:schemeClr val="tx1"/>
                </a:solidFill>
                <a:effectLst/>
                <a:latin typeface="Arial" panose="020B0604020202020204" pitchFamily="34" charset="0"/>
              </a:rPr>
              <a:t>Model Building</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Classification Models</a:t>
            </a:r>
            <a:r>
              <a:rPr kumimoji="0" lang="en-US" altLang="en-US" sz="1000" b="0" i="0" u="none" strike="noStrike" cap="none" normalizeH="0" baseline="0" dirty="0">
                <a:ln>
                  <a:noFill/>
                </a:ln>
                <a:solidFill>
                  <a:schemeClr val="tx1"/>
                </a:solidFill>
                <a:effectLst/>
                <a:latin typeface="Arial" panose="020B0604020202020204" pitchFamily="34" charset="0"/>
              </a:rPr>
              <a:t>:</a:t>
            </a:r>
          </a:p>
          <a:p>
            <a:pPr marL="914400" marR="0" lvl="2" indent="0" algn="l" defTabSz="914400" rtl="0" eaLnBrk="0" fontAlgn="base" latinLnBrk="0" hangingPunct="0">
              <a:lnSpc>
                <a:spcPct val="15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SVM (Support Vector Machine)</a:t>
            </a:r>
            <a:r>
              <a:rPr kumimoji="0" lang="en-US" altLang="en-US" sz="1000" b="0" i="0" u="none" strike="noStrike" cap="none" normalizeH="0" baseline="0" dirty="0">
                <a:ln>
                  <a:noFill/>
                </a:ln>
                <a:solidFill>
                  <a:schemeClr val="tx1"/>
                </a:solidFill>
                <a:effectLst/>
                <a:latin typeface="Arial" panose="020B0604020202020204" pitchFamily="34" charset="0"/>
              </a:rPr>
              <a:t>, </a:t>
            </a:r>
            <a:r>
              <a:rPr kumimoji="0" lang="en-US" altLang="en-US" sz="1000" b="1" i="0" u="none" strike="noStrike" cap="none" normalizeH="0" baseline="0" dirty="0">
                <a:ln>
                  <a:noFill/>
                </a:ln>
                <a:solidFill>
                  <a:schemeClr val="tx1"/>
                </a:solidFill>
                <a:effectLst/>
                <a:latin typeface="Arial" panose="020B0604020202020204" pitchFamily="34" charset="0"/>
              </a:rPr>
              <a:t>Random Forest</a:t>
            </a:r>
            <a:r>
              <a:rPr kumimoji="0" lang="en-US" altLang="en-US" sz="1000" b="0" i="0" u="none" strike="noStrike" cap="none" normalizeH="0" baseline="0" dirty="0">
                <a:ln>
                  <a:noFill/>
                </a:ln>
                <a:solidFill>
                  <a:schemeClr val="tx1"/>
                </a:solidFill>
                <a:effectLst/>
                <a:latin typeface="Arial" panose="020B0604020202020204" pitchFamily="34" charset="0"/>
              </a:rPr>
              <a:t>, and </a:t>
            </a:r>
            <a:r>
              <a:rPr kumimoji="0" lang="en-US" altLang="en-US" sz="1000" b="1" i="0" u="none" strike="noStrike" cap="none" normalizeH="0" baseline="0" dirty="0">
                <a:ln>
                  <a:noFill/>
                </a:ln>
                <a:solidFill>
                  <a:schemeClr val="tx1"/>
                </a:solidFill>
                <a:effectLst/>
                <a:latin typeface="Arial" panose="020B0604020202020204" pitchFamily="34" charset="0"/>
              </a:rPr>
              <a:t>Logistic Regression</a:t>
            </a:r>
            <a:r>
              <a:rPr kumimoji="0" lang="en-US" altLang="en-US" sz="1000" b="0" i="0" u="none" strike="noStrike" cap="none" normalizeH="0" baseline="0" dirty="0">
                <a:ln>
                  <a:noFill/>
                </a:ln>
                <a:solidFill>
                  <a:schemeClr val="tx1"/>
                </a:solidFill>
                <a:effectLst/>
                <a:latin typeface="Arial" panose="020B0604020202020204" pitchFamily="34" charset="0"/>
              </a:rPr>
              <a:t> for detecting mental health conditions.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Deep Learning Models</a:t>
            </a:r>
            <a:r>
              <a:rPr kumimoji="0" lang="en-US" altLang="en-US" sz="1000" b="0" i="0" u="none" strike="noStrike" cap="none" normalizeH="0" baseline="0" dirty="0">
                <a:ln>
                  <a:noFill/>
                </a:ln>
                <a:solidFill>
                  <a:schemeClr val="tx1"/>
                </a:solidFill>
                <a:effectLst/>
                <a:latin typeface="Arial" panose="020B0604020202020204" pitchFamily="34" charset="0"/>
              </a:rPr>
              <a:t>:</a:t>
            </a:r>
          </a:p>
          <a:p>
            <a:pPr marL="914400" marR="0" lvl="2" indent="0" algn="l" defTabSz="914400" rtl="0" eaLnBrk="0" fontAlgn="base" latinLnBrk="0" hangingPunct="0">
              <a:lnSpc>
                <a:spcPct val="15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Use </a:t>
            </a:r>
            <a:r>
              <a:rPr kumimoji="0" lang="en-US" altLang="en-US" sz="1000" b="1" i="0" u="none" strike="noStrike" cap="none" normalizeH="0" baseline="0" dirty="0">
                <a:ln>
                  <a:noFill/>
                </a:ln>
                <a:solidFill>
                  <a:schemeClr val="tx1"/>
                </a:solidFill>
                <a:effectLst/>
                <a:latin typeface="Arial" panose="020B0604020202020204" pitchFamily="34" charset="0"/>
              </a:rPr>
              <a:t>LSTM (Long Short-Term Memory)</a:t>
            </a:r>
            <a:r>
              <a:rPr kumimoji="0" lang="en-US" altLang="en-US" sz="1000" b="0" i="0" u="none" strike="noStrike" cap="none" normalizeH="0" baseline="0" dirty="0">
                <a:ln>
                  <a:noFill/>
                </a:ln>
                <a:solidFill>
                  <a:schemeClr val="tx1"/>
                </a:solidFill>
                <a:effectLst/>
                <a:latin typeface="Arial" panose="020B0604020202020204" pitchFamily="34" charset="0"/>
              </a:rPr>
              <a:t> networks to predict temporal trends and changes in mental health over time.</a:t>
            </a:r>
          </a:p>
          <a:p>
            <a:pPr marL="0" marR="0" lvl="0" indent="0" algn="l" defTabSz="914400" rtl="0" eaLnBrk="0" fontAlgn="base" latinLnBrk="0" hangingPunct="0">
              <a:lnSpc>
                <a:spcPct val="150000"/>
              </a:lnSpc>
              <a:spcBef>
                <a:spcPct val="0"/>
              </a:spcBef>
              <a:spcAft>
                <a:spcPct val="0"/>
              </a:spcAft>
              <a:buClrTx/>
              <a:buSzTx/>
              <a:buFontTx/>
              <a:buAutoNum type="arabicPeriod" startAt="5"/>
              <a:tabLst/>
            </a:pPr>
            <a:r>
              <a:rPr kumimoji="0" lang="en-US" altLang="en-US" sz="1000" b="1" i="0" u="none" strike="noStrike" cap="none" normalizeH="0" baseline="0" dirty="0">
                <a:ln>
                  <a:noFill/>
                </a:ln>
                <a:solidFill>
                  <a:schemeClr val="tx1"/>
                </a:solidFill>
                <a:effectLst/>
                <a:latin typeface="Arial" panose="020B0604020202020204" pitchFamily="34" charset="0"/>
              </a:rPr>
              <a:t>Prediction &amp; Insight Generation</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Use trained models to predict mental health conditions and generate personalized insights.</a:t>
            </a:r>
          </a:p>
        </p:txBody>
      </p:sp>
      <p:pic>
        <p:nvPicPr>
          <p:cNvPr id="9" name="Picture 8">
            <a:extLst>
              <a:ext uri="{FF2B5EF4-FFF2-40B4-BE49-F238E27FC236}">
                <a16:creationId xmlns:a16="http://schemas.microsoft.com/office/drawing/2014/main" id="{533ACAA7-4501-5D14-C918-2E3E276D2E3E}"/>
              </a:ext>
            </a:extLst>
          </p:cNvPr>
          <p:cNvPicPr>
            <a:picLocks noChangeAspect="1"/>
          </p:cNvPicPr>
          <p:nvPr/>
        </p:nvPicPr>
        <p:blipFill>
          <a:blip r:embed="rId2"/>
          <a:stretch>
            <a:fillRect/>
          </a:stretch>
        </p:blipFill>
        <p:spPr>
          <a:xfrm>
            <a:off x="0" y="0"/>
            <a:ext cx="3429000" cy="5143500"/>
          </a:xfrm>
          <a:prstGeom prst="rect">
            <a:avLst/>
          </a:prstGeom>
        </p:spPr>
      </p:pic>
    </p:spTree>
    <p:extLst>
      <p:ext uri="{BB962C8B-B14F-4D97-AF65-F5344CB8AC3E}">
        <p14:creationId xmlns:p14="http://schemas.microsoft.com/office/powerpoint/2010/main" val="4021557229"/>
      </p:ext>
    </p:extLst>
  </p:cSld>
  <p:clrMapOvr>
    <a:masterClrMapping/>
  </p:clrMapOvr>
</p:sld>
</file>

<file path=ppt/theme/theme1.xml><?xml version="1.0" encoding="utf-8"?>
<a:theme xmlns:a="http://schemas.openxmlformats.org/drawingml/2006/main" name="Healthcare AI Workshop by Slidesgo">
  <a:themeElements>
    <a:clrScheme name="Simple Light">
      <a:dk1>
        <a:srgbClr val="FFFFFF"/>
      </a:dk1>
      <a:lt1>
        <a:srgbClr val="140036"/>
      </a:lt1>
      <a:dk2>
        <a:srgbClr val="3D41A8"/>
      </a:dk2>
      <a:lt2>
        <a:srgbClr val="4F57C2"/>
      </a:lt2>
      <a:accent1>
        <a:srgbClr val="57CDD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1290</Words>
  <Application>Microsoft Office PowerPoint</Application>
  <PresentationFormat>On-screen Show (16:9)</PresentationFormat>
  <Paragraphs>146</Paragraphs>
  <Slides>14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Arimo</vt:lpstr>
      <vt:lpstr>Wingdings</vt:lpstr>
      <vt:lpstr>Arial</vt:lpstr>
      <vt:lpstr>Be Vietnam Pro</vt:lpstr>
      <vt:lpstr>Healthcare AI Workshop by Slidesgo</vt:lpstr>
      <vt:lpstr>AI-DRIVEN BEHAVIORAL DATA ANALYTICS FOR MENTAL HEALTH</vt:lpstr>
      <vt:lpstr>PowerPoint Presentation</vt:lpstr>
      <vt:lpstr>                    INTRODUCTION</vt:lpstr>
      <vt:lpstr>ABSTRACT </vt:lpstr>
      <vt:lpstr>PROBLEM STATEMENT </vt:lpstr>
      <vt:lpstr>PowerPoint Presentation</vt:lpstr>
      <vt:lpstr>PowerPoint Presentation</vt:lpstr>
      <vt:lpstr>PowerPoint Presentation</vt:lpstr>
      <vt:lpstr>                                                      METHODOLOGY</vt:lpstr>
      <vt:lpstr>PowerPoint Presentation</vt:lpstr>
      <vt:lpstr>CHALLENGES FACED</vt:lpstr>
      <vt:lpstr>FUTURE WORK</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VIGHNESH</dc:creator>
  <cp:lastModifiedBy>vighnesh. N</cp:lastModifiedBy>
  <cp:revision>5</cp:revision>
  <dcterms:modified xsi:type="dcterms:W3CDTF">2025-05-10T06:06:48Z</dcterms:modified>
</cp:coreProperties>
</file>